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16" r:id="rId2"/>
    <p:sldMasterId id="2147483828" r:id="rId3"/>
    <p:sldMasterId id="2147483840" r:id="rId4"/>
    <p:sldMasterId id="2147483852" r:id="rId5"/>
  </p:sldMasterIdLst>
  <p:notesMasterIdLst>
    <p:notesMasterId r:id="rId72"/>
  </p:notesMasterIdLst>
  <p:sldIdLst>
    <p:sldId id="256" r:id="rId6"/>
    <p:sldId id="271" r:id="rId7"/>
    <p:sldId id="270" r:id="rId8"/>
    <p:sldId id="272" r:id="rId9"/>
    <p:sldId id="257" r:id="rId10"/>
    <p:sldId id="258" r:id="rId11"/>
    <p:sldId id="274" r:id="rId12"/>
    <p:sldId id="273" r:id="rId13"/>
    <p:sldId id="259" r:id="rId14"/>
    <p:sldId id="260" r:id="rId15"/>
    <p:sldId id="261" r:id="rId16"/>
    <p:sldId id="264" r:id="rId17"/>
    <p:sldId id="263" r:id="rId18"/>
    <p:sldId id="291" r:id="rId19"/>
    <p:sldId id="265" r:id="rId20"/>
    <p:sldId id="262" r:id="rId21"/>
    <p:sldId id="292" r:id="rId22"/>
    <p:sldId id="321" r:id="rId23"/>
    <p:sldId id="322" r:id="rId24"/>
    <p:sldId id="269" r:id="rId25"/>
    <p:sldId id="266" r:id="rId26"/>
    <p:sldId id="267" r:id="rId27"/>
    <p:sldId id="278" r:id="rId28"/>
    <p:sldId id="276" r:id="rId29"/>
    <p:sldId id="277" r:id="rId30"/>
    <p:sldId id="268" r:id="rId31"/>
    <p:sldId id="281" r:id="rId32"/>
    <p:sldId id="314" r:id="rId33"/>
    <p:sldId id="280" r:id="rId34"/>
    <p:sldId id="293" r:id="rId35"/>
    <p:sldId id="279" r:id="rId36"/>
    <p:sldId id="282" r:id="rId37"/>
    <p:sldId id="304" r:id="rId38"/>
    <p:sldId id="305" r:id="rId39"/>
    <p:sldId id="283" r:id="rId40"/>
    <p:sldId id="285" r:id="rId41"/>
    <p:sldId id="284" r:id="rId42"/>
    <p:sldId id="286" r:id="rId43"/>
    <p:sldId id="287" r:id="rId44"/>
    <p:sldId id="288" r:id="rId45"/>
    <p:sldId id="289" r:id="rId46"/>
    <p:sldId id="290" r:id="rId47"/>
    <p:sldId id="294" r:id="rId48"/>
    <p:sldId id="295" r:id="rId49"/>
    <p:sldId id="296" r:id="rId50"/>
    <p:sldId id="315" r:id="rId51"/>
    <p:sldId id="297" r:id="rId52"/>
    <p:sldId id="298" r:id="rId53"/>
    <p:sldId id="299" r:id="rId54"/>
    <p:sldId id="317" r:id="rId55"/>
    <p:sldId id="300" r:id="rId56"/>
    <p:sldId id="301" r:id="rId57"/>
    <p:sldId id="302" r:id="rId58"/>
    <p:sldId id="316" r:id="rId59"/>
    <p:sldId id="318" r:id="rId60"/>
    <p:sldId id="319" r:id="rId61"/>
    <p:sldId id="309" r:id="rId62"/>
    <p:sldId id="310" r:id="rId63"/>
    <p:sldId id="311" r:id="rId64"/>
    <p:sldId id="307" r:id="rId65"/>
    <p:sldId id="308" r:id="rId66"/>
    <p:sldId id="303" r:id="rId67"/>
    <p:sldId id="306" r:id="rId68"/>
    <p:sldId id="312" r:id="rId69"/>
    <p:sldId id="313" r:id="rId70"/>
    <p:sldId id="32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284" y="2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0836FE-5350-48F5-8B65-C0EE34CB3C6F}" type="datetimeFigureOut">
              <a:rPr lang="en-US" smtClean="0"/>
              <a:t>10/12/2022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47A941-7492-46E3-8593-139F89F575CA}" type="slidenum">
              <a:rPr lang="en-US" smtClean="0"/>
              <a:t>‹#›</a:t>
            </a:fld>
            <a:endParaRPr lang="en-US"/>
          </a:p>
        </p:txBody>
      </p:sp>
    </p:spTree>
    <p:extLst>
      <p:ext uri="{BB962C8B-B14F-4D97-AF65-F5344CB8AC3E}">
        <p14:creationId xmlns:p14="http://schemas.microsoft.com/office/powerpoint/2010/main" val="145207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47A941-7492-46E3-8593-139F89F575CA}" type="slidenum">
              <a:rPr lang="en-US" smtClean="0"/>
              <a:t>47</a:t>
            </a:fld>
            <a:endParaRPr lang="en-US"/>
          </a:p>
        </p:txBody>
      </p:sp>
    </p:spTree>
    <p:extLst>
      <p:ext uri="{BB962C8B-B14F-4D97-AF65-F5344CB8AC3E}">
        <p14:creationId xmlns:p14="http://schemas.microsoft.com/office/powerpoint/2010/main" val="287400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black line indicates the outline of the mandible</a:t>
            </a:r>
            <a:r>
              <a:rPr lang="en-US" baseline="0" dirty="0" smtClean="0"/>
              <a:t> </a:t>
            </a:r>
            <a:r>
              <a:rPr lang="en-US" dirty="0" smtClean="0"/>
              <a:t>and the blue line demonstrates the position of the incision to</a:t>
            </a:r>
            <a:r>
              <a:rPr lang="en-US" baseline="0" dirty="0" smtClean="0"/>
              <a:t> </a:t>
            </a:r>
            <a:r>
              <a:rPr lang="en-US" dirty="0" smtClean="0"/>
              <a:t>perform the ventral approach to the mandibular and sublingual</a:t>
            </a:r>
            <a:r>
              <a:rPr lang="en-US" baseline="0" dirty="0" smtClean="0"/>
              <a:t> </a:t>
            </a:r>
            <a:r>
              <a:rPr lang="en-US" dirty="0" smtClean="0"/>
              <a:t>salivary</a:t>
            </a:r>
            <a:r>
              <a:rPr lang="en-US" baseline="0" dirty="0" smtClean="0"/>
              <a:t> </a:t>
            </a:r>
            <a:r>
              <a:rPr lang="en-US" dirty="0" smtClean="0"/>
              <a:t>glands (A). This incision can be made midline if bilateral</a:t>
            </a:r>
            <a:r>
              <a:rPr lang="en-US" baseline="0" dirty="0" smtClean="0"/>
              <a:t> </a:t>
            </a:r>
            <a:r>
              <a:rPr lang="en-US" dirty="0" smtClean="0"/>
              <a:t>sialadenectomy is to be performed. Notice the mandibular (M)</a:t>
            </a:r>
            <a:r>
              <a:rPr lang="en-US" baseline="0" dirty="0" smtClean="0"/>
              <a:t> </a:t>
            </a:r>
            <a:r>
              <a:rPr lang="en-US" dirty="0" smtClean="0"/>
              <a:t>salivary gland at the caudal aspect of the incision (B).</a:t>
            </a:r>
            <a:endParaRPr lang="en-US" dirty="0"/>
          </a:p>
        </p:txBody>
      </p:sp>
      <p:sp>
        <p:nvSpPr>
          <p:cNvPr id="4" name="Slide Number Placeholder 3"/>
          <p:cNvSpPr>
            <a:spLocks noGrp="1"/>
          </p:cNvSpPr>
          <p:nvPr>
            <p:ph type="sldNum" sz="quarter" idx="10"/>
          </p:nvPr>
        </p:nvSpPr>
        <p:spPr/>
        <p:txBody>
          <a:bodyPr/>
          <a:lstStyle/>
          <a:p>
            <a:fld id="{BB47A941-7492-46E3-8593-139F89F575CA}" type="slidenum">
              <a:rPr lang="en-US" smtClean="0"/>
              <a:t>58</a:t>
            </a:fld>
            <a:endParaRPr lang="en-US"/>
          </a:p>
        </p:txBody>
      </p:sp>
    </p:spTree>
    <p:extLst>
      <p:ext uri="{BB962C8B-B14F-4D97-AF65-F5344CB8AC3E}">
        <p14:creationId xmlns:p14="http://schemas.microsoft.com/office/powerpoint/2010/main" val="745643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B32461A-250E-4A29-9E9B-599CA3838FA1}" type="datetime1">
              <a:rPr lang="en-US" smtClean="0"/>
              <a:pPr/>
              <a:t>10/12/2022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CF40B41D-FD10-4A38-B39B-626510BD49B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C81099-48EC-46A3-9530-F58EB96AF77C}" type="datetime1">
              <a:rPr lang="en-US" smtClean="0"/>
              <a:pPr/>
              <a:t>10/12/2022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F697E24-FFB9-4C73-8C6D-E02A7AD33DB8}" type="datetime1">
              <a:rPr lang="en-US" smtClean="0"/>
              <a:pPr/>
              <a:t>10/12/2022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2461A-250E-4A29-9E9B-599CA3838FA1}" type="datetime1">
              <a:rPr lang="en-US" smtClean="0"/>
              <a:pPr/>
              <a:t>10/12/2022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507306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188769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13519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63186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1BB6-685D-4518-8FAD-1882B9671546}" type="datetime1">
              <a:rPr lang="en-US" smtClean="0"/>
              <a:pPr/>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279595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816991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10/12/2022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17515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06592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1AD66C-382E-48AD-8F4C-E87C4D4A8B28}" type="datetime1">
              <a:rPr lang="en-US" smtClean="0"/>
              <a:pPr/>
              <a:t>10/12/2022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21676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302236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249320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2461A-250E-4A29-9E9B-599CA3838FA1}" type="datetime1">
              <a:rPr lang="en-US" smtClean="0"/>
              <a:pPr/>
              <a:t>10/12/2022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5172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23744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026671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241157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1BB6-685D-4518-8FAD-1882B9671546}" type="datetime1">
              <a:rPr lang="en-US" smtClean="0"/>
              <a:pPr/>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72260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994369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10/12/2022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661051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6F4ADA4-35DF-4BD1-8C53-4246F035229A}" type="datetime1">
              <a:rPr lang="en-US" smtClean="0"/>
              <a:pPr/>
              <a:t>10/12/2022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030695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653170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400540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929752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32461A-250E-4A29-9E9B-599CA3838FA1}" type="datetime1">
              <a:rPr lang="en-US" smtClean="0"/>
              <a:pPr/>
              <a:t>10/12/2022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9F63ED-02B1-490A-8EAD-E0CB136D5388}"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771BB6-685D-4518-8FAD-1882B9671546}" type="datetime1">
              <a:rPr lang="en-US" smtClean="0"/>
              <a:pPr/>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59F63ED-02B1-490A-8EAD-E0CB136D5388}" type="datetime1">
              <a:rPr lang="en-US" smtClean="0"/>
              <a:pPr/>
              <a:t>10/12/2022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10/12/2022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97E24-FFB9-4C73-8C6D-E02A7AD33DB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2461A-250E-4A29-9E9B-599CA3838FA1}" type="datetime1">
              <a:rPr lang="en-US" smtClean="0"/>
              <a:pPr/>
              <a:t>10/12/2022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9F63ED-02B1-490A-8EAD-E0CB136D5388}"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1BB6-685D-4518-8FAD-1882B9671546}" type="datetime1">
              <a:rPr lang="en-US" smtClean="0"/>
              <a:pPr/>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F771BB6-685D-4518-8FAD-1882B9671546}" type="datetime1">
              <a:rPr lang="en-US" smtClean="0"/>
              <a:pPr/>
              <a:t>10/12/2022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10/12/2022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465FFBFE-5C08-4E0E-AF38-FB925F0B4D71}" type="datetime1">
              <a:rPr lang="en-US" smtClean="0"/>
              <a:pPr/>
              <a:t>10/12/2022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823242C-D747-4ADD-80D8-99421268E3A8}" type="datetime1">
              <a:rPr lang="en-US" smtClean="0"/>
              <a:pPr/>
              <a:t>10/12/2022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CF40B41D-FD10-4A38-B39B-626510BD49B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6E82007-CDD1-4BCF-B9F4-9D458EFEEFE1}" type="datetime1">
              <a:rPr lang="en-US" smtClean="0"/>
              <a:pPr/>
              <a:t>10/12/2022</a:t>
            </a:fld>
            <a:endParaRPr lang="en-US"/>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4A4F265-CA88-4C30-A9AD-02E6A5184734}" type="datetime1">
              <a:rPr lang="en-US" smtClean="0"/>
              <a:pPr/>
              <a:t>10/12/2022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CF40B41D-FD10-4A38-B39B-626510BD49B7}"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823242C-D747-4ADD-80D8-99421268E3A8}" type="datetime1">
              <a:rPr lang="en-US" smtClean="0"/>
              <a:pPr/>
              <a:t>10/12/2022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3242C-D747-4ADD-80D8-99421268E3A8}" type="datetime1">
              <a:rPr lang="en-US" smtClean="0"/>
              <a:pPr/>
              <a:t>10/12/2022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65355651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3242C-D747-4ADD-80D8-99421268E3A8}" type="datetime1">
              <a:rPr lang="en-US" smtClean="0"/>
              <a:pPr/>
              <a:t>10/12/2022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7027484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3823242C-D747-4ADD-80D8-99421268E3A8}" type="datetime1">
              <a:rPr lang="en-US" smtClean="0"/>
              <a:pPr/>
              <a:t>10/12/2022</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3823242C-D747-4ADD-80D8-99421268E3A8}" type="datetime1">
              <a:rPr lang="en-US" smtClean="0"/>
              <a:pPr/>
              <a:t>10/12/2022</a:t>
            </a:fld>
            <a:endParaRPr lang="en-US"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60" y="1981200"/>
            <a:ext cx="798764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521970"/>
            <a:ext cx="190500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0673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6400800"/>
            <a:ext cx="3581400" cy="369332"/>
          </a:xfrm>
          <a:prstGeom prst="rect">
            <a:avLst/>
          </a:prstGeom>
          <a:noFill/>
        </p:spPr>
        <p:txBody>
          <a:bodyPr wrap="square" rtlCol="0">
            <a:spAutoFit/>
          </a:bodyPr>
          <a:lstStyle/>
          <a:p>
            <a:r>
              <a:rPr lang="en-US" dirty="0" smtClean="0"/>
              <a:t>Assistant Prof. Luay A. Naeem</a:t>
            </a:r>
            <a:endParaRPr lang="en-US" dirty="0"/>
          </a:p>
        </p:txBody>
      </p:sp>
    </p:spTree>
    <p:extLst>
      <p:ext uri="{BB962C8B-B14F-4D97-AF65-F5344CB8AC3E}">
        <p14:creationId xmlns:p14="http://schemas.microsoft.com/office/powerpoint/2010/main" val="2594203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pPr algn="ctr"/>
            <a:r>
              <a:rPr lang="en-US" dirty="0" smtClean="0"/>
              <a:t>Salivary Glands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914400"/>
            <a:ext cx="7020542" cy="5852160"/>
          </a:xfrm>
        </p:spPr>
      </p:pic>
    </p:spTree>
    <p:extLst>
      <p:ext uri="{BB962C8B-B14F-4D97-AF65-F5344CB8AC3E}">
        <p14:creationId xmlns:p14="http://schemas.microsoft.com/office/powerpoint/2010/main" val="2945118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TONGUE </a:t>
            </a:r>
            <a:endParaRPr lang="en-U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8961120" cy="448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433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25963"/>
          </a:xfrm>
        </p:spPr>
        <p:txBody>
          <a:bodyPr>
            <a:normAutofit lnSpcReduction="10000"/>
          </a:bodyPr>
          <a:lstStyle/>
          <a:p>
            <a:pPr algn="just"/>
            <a:r>
              <a:rPr lang="en-US" dirty="0"/>
              <a:t> </a:t>
            </a:r>
            <a:r>
              <a:rPr lang="en-US" dirty="0" smtClean="0"/>
              <a:t>    The tongue consists of a </a:t>
            </a:r>
            <a:r>
              <a:rPr lang="en-US" b="1" dirty="0" smtClean="0"/>
              <a:t>root</a:t>
            </a:r>
            <a:r>
              <a:rPr lang="en-US" dirty="0" smtClean="0"/>
              <a:t>, which anchors it to the oropharynx; a body, which extends rostral to the root and is attached to the floor of the oral cavity via the </a:t>
            </a:r>
            <a:r>
              <a:rPr lang="en-US" b="1" dirty="0" smtClean="0"/>
              <a:t>frenulum</a:t>
            </a:r>
            <a:r>
              <a:rPr lang="en-US" dirty="0" smtClean="0"/>
              <a:t>; and the </a:t>
            </a:r>
            <a:r>
              <a:rPr lang="en-US" b="1" dirty="0" smtClean="0"/>
              <a:t>apex</a:t>
            </a:r>
            <a:r>
              <a:rPr lang="en-US" dirty="0" smtClean="0"/>
              <a:t>, which is rostral and unattached to the frenulum. Adjacent to each side of the frenulum is a raised area of mucosa running longitudinally called the </a:t>
            </a:r>
            <a:r>
              <a:rPr lang="en-US" b="1" dirty="0" smtClean="0"/>
              <a:t>sublingual fold</a:t>
            </a:r>
            <a:r>
              <a:rPr lang="en-US" dirty="0" smtClean="0"/>
              <a:t>. This fold courses rostrally, ending at the sublingual caruncle. </a:t>
            </a:r>
            <a:endParaRPr lang="en-US" dirty="0"/>
          </a:p>
        </p:txBody>
      </p:sp>
      <p:sp>
        <p:nvSpPr>
          <p:cNvPr id="2" name="TextBox 1"/>
          <p:cNvSpPr txBox="1"/>
          <p:nvPr/>
        </p:nvSpPr>
        <p:spPr>
          <a:xfrm>
            <a:off x="2971800" y="457200"/>
            <a:ext cx="3048000" cy="830997"/>
          </a:xfrm>
          <a:prstGeom prst="rect">
            <a:avLst/>
          </a:prstGeom>
          <a:noFill/>
        </p:spPr>
        <p:txBody>
          <a:bodyPr wrap="square" rtlCol="0">
            <a:spAutoFit/>
          </a:bodyPr>
          <a:lstStyle/>
          <a:p>
            <a:pPr algn="ctr"/>
            <a:r>
              <a:rPr lang="en-US" sz="4800" dirty="0" smtClean="0"/>
              <a:t>Anatomy </a:t>
            </a:r>
            <a:endParaRPr lang="en-US" sz="4800" dirty="0"/>
          </a:p>
        </p:txBody>
      </p:sp>
    </p:spTree>
    <p:extLst>
      <p:ext uri="{BB962C8B-B14F-4D97-AF65-F5344CB8AC3E}">
        <p14:creationId xmlns:p14="http://schemas.microsoft.com/office/powerpoint/2010/main" val="1775662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57200"/>
            <a:ext cx="8686800" cy="6172200"/>
          </a:xfrm>
        </p:spPr>
        <p:txBody>
          <a:bodyPr>
            <a:noAutofit/>
          </a:bodyPr>
          <a:lstStyle/>
          <a:p>
            <a:pPr marL="109728" indent="0" algn="just">
              <a:buNone/>
            </a:pPr>
            <a:r>
              <a:rPr lang="en-US" sz="2800" dirty="0"/>
              <a:t>The root of the tongue:- consists of a set of three </a:t>
            </a:r>
            <a:r>
              <a:rPr lang="en-US" sz="2800" dirty="0" smtClean="0"/>
              <a:t>paired extrinsic </a:t>
            </a:r>
            <a:r>
              <a:rPr lang="en-US" sz="2800" dirty="0"/>
              <a:t>muscles</a:t>
            </a:r>
            <a:r>
              <a:rPr lang="en-US" sz="2800" dirty="0" smtClean="0"/>
              <a:t>:</a:t>
            </a:r>
          </a:p>
          <a:p>
            <a:pPr marL="109728" indent="0" algn="just">
              <a:buNone/>
            </a:pPr>
            <a:endParaRPr lang="en-US" sz="2800" dirty="0"/>
          </a:p>
          <a:p>
            <a:pPr marL="109728" indent="0" algn="just">
              <a:buNone/>
            </a:pPr>
            <a:r>
              <a:rPr lang="en-US" sz="2800" dirty="0"/>
              <a:t>1- Styloglossus muscles \ They draw the tongue caudally</a:t>
            </a:r>
            <a:r>
              <a:rPr lang="en-US" sz="2800" dirty="0" smtClean="0"/>
              <a:t>.</a:t>
            </a:r>
          </a:p>
          <a:p>
            <a:pPr marL="109728" indent="0" algn="just">
              <a:buNone/>
            </a:pPr>
            <a:endParaRPr lang="en-US" sz="2800" dirty="0"/>
          </a:p>
          <a:p>
            <a:pPr marL="109728" indent="0" algn="just">
              <a:buNone/>
            </a:pPr>
            <a:r>
              <a:rPr lang="en-US" sz="2800" dirty="0"/>
              <a:t>2- H</a:t>
            </a:r>
            <a:r>
              <a:rPr lang="en-US" sz="2800" dirty="0" smtClean="0"/>
              <a:t>yoglossus </a:t>
            </a:r>
            <a:r>
              <a:rPr lang="en-US" sz="2800" dirty="0"/>
              <a:t>muscle \ It acts to retract and depress the tongue</a:t>
            </a:r>
            <a:r>
              <a:rPr lang="en-US" sz="2800" dirty="0" smtClean="0"/>
              <a:t>.</a:t>
            </a:r>
          </a:p>
          <a:p>
            <a:pPr marL="109728" indent="0" algn="just">
              <a:buNone/>
            </a:pPr>
            <a:endParaRPr lang="en-US" sz="2800" dirty="0"/>
          </a:p>
          <a:p>
            <a:pPr marL="109728" indent="0" algn="just">
              <a:buNone/>
            </a:pPr>
            <a:r>
              <a:rPr lang="en-US" sz="2800" dirty="0"/>
              <a:t>3- </a:t>
            </a:r>
            <a:r>
              <a:rPr lang="en-US" sz="2800" dirty="0" smtClean="0"/>
              <a:t>Genioglossus </a:t>
            </a:r>
            <a:r>
              <a:rPr lang="en-US" sz="2800" dirty="0"/>
              <a:t>muscle\ It acts to depress and protrude the tongue</a:t>
            </a:r>
            <a:r>
              <a:rPr lang="en-US" sz="2800" dirty="0" smtClean="0"/>
              <a:t>.</a:t>
            </a:r>
          </a:p>
        </p:txBody>
      </p:sp>
    </p:spTree>
    <p:extLst>
      <p:ext uri="{BB962C8B-B14F-4D97-AF65-F5344CB8AC3E}">
        <p14:creationId xmlns:p14="http://schemas.microsoft.com/office/powerpoint/2010/main" val="813820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763000" cy="6019800"/>
          </a:xfrm>
        </p:spPr>
        <p:txBody>
          <a:bodyPr>
            <a:normAutofit lnSpcReduction="10000"/>
          </a:bodyPr>
          <a:lstStyle/>
          <a:p>
            <a:pPr marL="0" indent="0" algn="just">
              <a:buNone/>
            </a:pPr>
            <a:r>
              <a:rPr lang="en-US" dirty="0"/>
              <a:t>The intrinsic muscles of the tongue are complex and </a:t>
            </a:r>
            <a:r>
              <a:rPr lang="en-US" dirty="0" smtClean="0"/>
              <a:t>often course </a:t>
            </a:r>
            <a:r>
              <a:rPr lang="en-US" dirty="0"/>
              <a:t>into one another with no discernible </a:t>
            </a:r>
            <a:r>
              <a:rPr lang="en-US" dirty="0" smtClean="0"/>
              <a:t>borders, the </a:t>
            </a:r>
            <a:r>
              <a:rPr lang="en-US" dirty="0"/>
              <a:t>muscles are categorized into units of </a:t>
            </a:r>
            <a:r>
              <a:rPr lang="en-US" dirty="0" smtClean="0"/>
              <a:t>fibers:</a:t>
            </a:r>
          </a:p>
          <a:p>
            <a:pPr marL="0" indent="0" algn="just">
              <a:buNone/>
            </a:pPr>
            <a:r>
              <a:rPr lang="en-US" dirty="0" smtClean="0">
                <a:solidFill>
                  <a:srgbClr val="FF0000"/>
                </a:solidFill>
              </a:rPr>
              <a:t>1- Superficial longitudinal.</a:t>
            </a:r>
          </a:p>
          <a:p>
            <a:pPr marL="0" indent="0" algn="just">
              <a:buNone/>
            </a:pPr>
            <a:r>
              <a:rPr lang="en-US" dirty="0" smtClean="0">
                <a:solidFill>
                  <a:srgbClr val="C00000"/>
                </a:solidFill>
              </a:rPr>
              <a:t>2- Deep longitudinal. </a:t>
            </a:r>
          </a:p>
          <a:p>
            <a:pPr marL="0" indent="0" algn="just">
              <a:buNone/>
            </a:pPr>
            <a:r>
              <a:rPr lang="en-US" dirty="0" smtClean="0">
                <a:solidFill>
                  <a:schemeClr val="accent2">
                    <a:lumMod val="50000"/>
                  </a:schemeClr>
                </a:solidFill>
              </a:rPr>
              <a:t>3- Transverse</a:t>
            </a:r>
            <a:r>
              <a:rPr lang="en-US" dirty="0">
                <a:solidFill>
                  <a:schemeClr val="accent2">
                    <a:lumMod val="50000"/>
                  </a:schemeClr>
                </a:solidFill>
              </a:rPr>
              <a:t>, </a:t>
            </a:r>
            <a:r>
              <a:rPr lang="en-US" dirty="0" smtClean="0">
                <a:solidFill>
                  <a:schemeClr val="accent2">
                    <a:lumMod val="50000"/>
                  </a:schemeClr>
                </a:solidFill>
              </a:rPr>
              <a:t>and </a:t>
            </a:r>
          </a:p>
          <a:p>
            <a:pPr marL="0" indent="0" algn="just">
              <a:buNone/>
            </a:pPr>
            <a:r>
              <a:rPr lang="en-US" dirty="0" smtClean="0"/>
              <a:t>4- Perpendicular</a:t>
            </a:r>
            <a:r>
              <a:rPr lang="en-US" dirty="0"/>
              <a:t>. </a:t>
            </a:r>
            <a:endParaRPr lang="en-US" dirty="0" smtClean="0"/>
          </a:p>
          <a:p>
            <a:pPr marL="0" indent="0" algn="just">
              <a:buNone/>
            </a:pPr>
            <a:r>
              <a:rPr lang="en-US" dirty="0" smtClean="0"/>
              <a:t>     *</a:t>
            </a:r>
            <a:r>
              <a:rPr lang="en-US" dirty="0" smtClean="0">
                <a:solidFill>
                  <a:srgbClr val="FF0000"/>
                </a:solidFill>
              </a:rPr>
              <a:t>The </a:t>
            </a:r>
            <a:r>
              <a:rPr lang="en-US" dirty="0">
                <a:solidFill>
                  <a:srgbClr val="FF0000"/>
                </a:solidFill>
              </a:rPr>
              <a:t>intrinsic muscles are responsible </a:t>
            </a:r>
            <a:r>
              <a:rPr lang="en-US" dirty="0" smtClean="0">
                <a:solidFill>
                  <a:srgbClr val="FF0000"/>
                </a:solidFill>
              </a:rPr>
              <a:t>for </a:t>
            </a:r>
            <a:r>
              <a:rPr lang="en-US" dirty="0">
                <a:solidFill>
                  <a:srgbClr val="FF0000"/>
                </a:solidFill>
              </a:rPr>
              <a:t>protruding the tongue and a variety of other intricate movements in combination with the </a:t>
            </a:r>
            <a:r>
              <a:rPr lang="en-US" dirty="0" smtClean="0">
                <a:solidFill>
                  <a:srgbClr val="FF0000"/>
                </a:solidFill>
              </a:rPr>
              <a:t>extrinsic lingual muscles</a:t>
            </a:r>
          </a:p>
        </p:txBody>
      </p:sp>
    </p:spTree>
    <p:extLst>
      <p:ext uri="{BB962C8B-B14F-4D97-AF65-F5344CB8AC3E}">
        <p14:creationId xmlns:p14="http://schemas.microsoft.com/office/powerpoint/2010/main" val="875252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295" y="1280160"/>
            <a:ext cx="6833505"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105400"/>
            <a:ext cx="2513830" cy="523220"/>
          </a:xfrm>
          <a:prstGeom prst="rect">
            <a:avLst/>
          </a:prstGeom>
        </p:spPr>
        <p:txBody>
          <a:bodyPr wrap="none">
            <a:spAutoFit/>
          </a:bodyPr>
          <a:lstStyle/>
          <a:p>
            <a:r>
              <a:rPr lang="en-US" sz="2800" b="1" dirty="0"/>
              <a:t>Genioglossus</a:t>
            </a:r>
          </a:p>
        </p:txBody>
      </p:sp>
      <p:sp>
        <p:nvSpPr>
          <p:cNvPr id="5" name="Rectangle 4"/>
          <p:cNvSpPr/>
          <p:nvPr/>
        </p:nvSpPr>
        <p:spPr>
          <a:xfrm>
            <a:off x="3840870" y="5867400"/>
            <a:ext cx="2178802" cy="523220"/>
          </a:xfrm>
          <a:prstGeom prst="rect">
            <a:avLst/>
          </a:prstGeom>
        </p:spPr>
        <p:txBody>
          <a:bodyPr wrap="none">
            <a:spAutoFit/>
          </a:bodyPr>
          <a:lstStyle/>
          <a:p>
            <a:r>
              <a:rPr lang="en-US" sz="2800" b="1" dirty="0"/>
              <a:t>Hyoglossus</a:t>
            </a:r>
          </a:p>
        </p:txBody>
      </p:sp>
      <p:sp>
        <p:nvSpPr>
          <p:cNvPr id="6" name="Rectangle 5"/>
          <p:cNvSpPr/>
          <p:nvPr/>
        </p:nvSpPr>
        <p:spPr>
          <a:xfrm>
            <a:off x="6734536" y="2590800"/>
            <a:ext cx="2347117" cy="523220"/>
          </a:xfrm>
          <a:prstGeom prst="rect">
            <a:avLst/>
          </a:prstGeom>
        </p:spPr>
        <p:txBody>
          <a:bodyPr wrap="none">
            <a:spAutoFit/>
          </a:bodyPr>
          <a:lstStyle/>
          <a:p>
            <a:r>
              <a:rPr lang="en-US" sz="2800" b="1" dirty="0"/>
              <a:t>Styloglossus</a:t>
            </a:r>
          </a:p>
        </p:txBody>
      </p:sp>
      <p:cxnSp>
        <p:nvCxnSpPr>
          <p:cNvPr id="8" name="Straight Arrow Connector 7"/>
          <p:cNvCxnSpPr/>
          <p:nvPr/>
        </p:nvCxnSpPr>
        <p:spPr>
          <a:xfrm flipH="1">
            <a:off x="5105400" y="2895600"/>
            <a:ext cx="1629136" cy="26161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flipV="1">
            <a:off x="4724400" y="3962400"/>
            <a:ext cx="205871" cy="161038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1561715" y="3810000"/>
            <a:ext cx="876685" cy="114300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82594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4800" dirty="0" smtClean="0"/>
              <a:t>Physiology  </a:t>
            </a:r>
            <a:endParaRPr lang="en-US" sz="4800" dirty="0"/>
          </a:p>
        </p:txBody>
      </p:sp>
      <p:sp>
        <p:nvSpPr>
          <p:cNvPr id="3" name="Content Placeholder 2"/>
          <p:cNvSpPr>
            <a:spLocks noGrp="1"/>
          </p:cNvSpPr>
          <p:nvPr>
            <p:ph idx="1"/>
          </p:nvPr>
        </p:nvSpPr>
        <p:spPr>
          <a:xfrm>
            <a:off x="457200" y="1219200"/>
            <a:ext cx="8382000" cy="4800600"/>
          </a:xfrm>
        </p:spPr>
        <p:txBody>
          <a:bodyPr>
            <a:normAutofit/>
          </a:bodyPr>
          <a:lstStyle/>
          <a:p>
            <a:pPr marL="0" indent="0">
              <a:buNone/>
            </a:pPr>
            <a:endParaRPr lang="en-US" dirty="0"/>
          </a:p>
          <a:p>
            <a:pPr algn="just"/>
            <a:r>
              <a:rPr lang="en-US" b="1" dirty="0" smtClean="0"/>
              <a:t>     The tongue </a:t>
            </a:r>
            <a:r>
              <a:rPr lang="en-US" dirty="0"/>
              <a:t>is the most versatile organ in the oral cavity. It is responsible for food prehension, water lapping, sucking, mastication, tasting, swallowing, grooming, thermoregulation, and vocalization. Most of these functions require precise motor control, which is why the tongue consists almost entirely of skeletal muscle</a:t>
            </a:r>
            <a:r>
              <a:rPr lang="en-US" dirty="0" smtClean="0"/>
              <a:t>.</a:t>
            </a:r>
          </a:p>
        </p:txBody>
      </p:sp>
    </p:spTree>
    <p:extLst>
      <p:ext uri="{BB962C8B-B14F-4D97-AF65-F5344CB8AC3E}">
        <p14:creationId xmlns:p14="http://schemas.microsoft.com/office/powerpoint/2010/main" val="1287813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Supply and Innervation</a:t>
            </a:r>
            <a:endParaRPr lang="en-US" dirty="0"/>
          </a:p>
        </p:txBody>
      </p:sp>
      <p:sp>
        <p:nvSpPr>
          <p:cNvPr id="3" name="Content Placeholder 2"/>
          <p:cNvSpPr>
            <a:spLocks noGrp="1"/>
          </p:cNvSpPr>
          <p:nvPr>
            <p:ph idx="1"/>
          </p:nvPr>
        </p:nvSpPr>
        <p:spPr/>
        <p:txBody>
          <a:bodyPr>
            <a:normAutofit/>
          </a:bodyPr>
          <a:lstStyle/>
          <a:p>
            <a:pPr marL="0" indent="0" algn="just">
              <a:buNone/>
            </a:pPr>
            <a:r>
              <a:rPr lang="en-US" dirty="0" smtClean="0"/>
              <a:t>   </a:t>
            </a:r>
          </a:p>
          <a:p>
            <a:pPr marL="0" indent="0" algn="just">
              <a:buNone/>
            </a:pPr>
            <a:r>
              <a:rPr lang="en-US" dirty="0" smtClean="0"/>
              <a:t>  *</a:t>
            </a:r>
            <a:r>
              <a:rPr lang="en-US" dirty="0"/>
              <a:t>The lingual artery is a branch </a:t>
            </a:r>
            <a:r>
              <a:rPr lang="en-US" dirty="0" smtClean="0"/>
              <a:t>of the </a:t>
            </a:r>
            <a:r>
              <a:rPr lang="en-US" dirty="0"/>
              <a:t>internal carotid artery and is the principle source of </a:t>
            </a:r>
            <a:r>
              <a:rPr lang="en-US" dirty="0" smtClean="0"/>
              <a:t>blood to </a:t>
            </a:r>
            <a:r>
              <a:rPr lang="en-US" dirty="0"/>
              <a:t>the tongue. </a:t>
            </a:r>
            <a:endParaRPr lang="en-US" dirty="0" smtClean="0"/>
          </a:p>
          <a:p>
            <a:pPr marL="0" indent="0" algn="just">
              <a:buNone/>
            </a:pPr>
            <a:r>
              <a:rPr lang="en-US" dirty="0" smtClean="0"/>
              <a:t>     *The </a:t>
            </a:r>
            <a:r>
              <a:rPr lang="en-US" dirty="0"/>
              <a:t>lingual vein starts at the apex of the </a:t>
            </a:r>
            <a:r>
              <a:rPr lang="en-US" dirty="0" smtClean="0"/>
              <a:t>tongue, courses </a:t>
            </a:r>
            <a:r>
              <a:rPr lang="en-US" dirty="0"/>
              <a:t>alongside the lingual artery, and eventually </a:t>
            </a:r>
            <a:r>
              <a:rPr lang="en-US" dirty="0" smtClean="0"/>
              <a:t>empties into </a:t>
            </a:r>
            <a:r>
              <a:rPr lang="en-US" dirty="0"/>
              <a:t>the facial vein</a:t>
            </a:r>
            <a:r>
              <a:rPr lang="en-US" dirty="0" smtClean="0"/>
              <a:t>.</a:t>
            </a:r>
          </a:p>
          <a:p>
            <a:pPr marL="0" indent="0">
              <a:buNone/>
            </a:pPr>
            <a:endParaRPr lang="en-US" dirty="0"/>
          </a:p>
        </p:txBody>
      </p:sp>
    </p:spTree>
    <p:extLst>
      <p:ext uri="{BB962C8B-B14F-4D97-AF65-F5344CB8AC3E}">
        <p14:creationId xmlns:p14="http://schemas.microsoft.com/office/powerpoint/2010/main" val="18665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Nerve supply </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 </a:t>
            </a:r>
            <a:r>
              <a:rPr lang="en-US" dirty="0"/>
              <a:t>* All pairs of extrinsic and intrinsic muscles are under control of the hypoglossal nerves </a:t>
            </a:r>
            <a:r>
              <a:rPr lang="en-US" dirty="0" smtClean="0"/>
              <a:t>(cranial nerve No 12).</a:t>
            </a:r>
            <a:endParaRPr lang="en-US" dirty="0"/>
          </a:p>
        </p:txBody>
      </p:sp>
    </p:spTree>
    <p:extLst>
      <p:ext uri="{BB962C8B-B14F-4D97-AF65-F5344CB8AC3E}">
        <p14:creationId xmlns:p14="http://schemas.microsoft.com/office/powerpoint/2010/main" val="3941497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Cranial Nerves</a:t>
            </a:r>
            <a:endParaRPr lang="ar-IQ" sz="3600" dirty="0"/>
          </a:p>
        </p:txBody>
      </p:sp>
      <p:sp>
        <p:nvSpPr>
          <p:cNvPr id="3" name="Content Placeholder 2"/>
          <p:cNvSpPr>
            <a:spLocks noGrp="1"/>
          </p:cNvSpPr>
          <p:nvPr>
            <p:ph idx="1"/>
          </p:nvPr>
        </p:nvSpPr>
        <p:spPr>
          <a:xfrm>
            <a:off x="533400" y="1447800"/>
            <a:ext cx="8229600" cy="5105400"/>
          </a:xfrm>
        </p:spPr>
        <p:txBody>
          <a:bodyPr>
            <a:noAutofit/>
          </a:bodyPr>
          <a:lstStyle/>
          <a:p>
            <a:r>
              <a:rPr lang="en-GB" sz="2000" b="1" dirty="0" smtClean="0"/>
              <a:t>In higher vertebrates (reptiles, birds, mammals) there are 12 pairs of cranial nerves:</a:t>
            </a:r>
          </a:p>
          <a:p>
            <a:pPr marL="0" indent="0">
              <a:buNone/>
            </a:pPr>
            <a:r>
              <a:rPr lang="en-GB" sz="2000" b="1" dirty="0" smtClean="0"/>
              <a:t>1- Olfactory (CN I),</a:t>
            </a:r>
          </a:p>
          <a:p>
            <a:pPr marL="0" indent="0">
              <a:buNone/>
            </a:pPr>
            <a:r>
              <a:rPr lang="en-GB" sz="2000" b="1" dirty="0" smtClean="0"/>
              <a:t>2- Optic (CN II), </a:t>
            </a:r>
          </a:p>
          <a:p>
            <a:pPr marL="0" indent="0">
              <a:buNone/>
            </a:pPr>
            <a:r>
              <a:rPr lang="en-GB" sz="2000" b="1" dirty="0" smtClean="0"/>
              <a:t>3- Oculo-motor (CN III), </a:t>
            </a:r>
          </a:p>
          <a:p>
            <a:pPr marL="0" indent="0">
              <a:buNone/>
            </a:pPr>
            <a:r>
              <a:rPr lang="en-GB" sz="2000" b="1" dirty="0" smtClean="0"/>
              <a:t>4- Trochlear (CN IV), </a:t>
            </a:r>
          </a:p>
          <a:p>
            <a:pPr marL="0" indent="0">
              <a:buNone/>
            </a:pPr>
            <a:r>
              <a:rPr lang="en-GB" sz="2000" b="1" dirty="0" smtClean="0"/>
              <a:t>5- Trigeminal (CN V), </a:t>
            </a:r>
          </a:p>
          <a:p>
            <a:pPr marL="0" indent="0">
              <a:buNone/>
            </a:pPr>
            <a:r>
              <a:rPr lang="en-GB" sz="2000" b="1" dirty="0" smtClean="0"/>
              <a:t>6- Abducent (CN VI), </a:t>
            </a:r>
          </a:p>
          <a:p>
            <a:pPr marL="0" indent="0">
              <a:buNone/>
            </a:pPr>
            <a:r>
              <a:rPr lang="en-GB" sz="2000" b="1" dirty="0" smtClean="0"/>
              <a:t>7- Facial (CN VII), </a:t>
            </a:r>
          </a:p>
          <a:p>
            <a:pPr marL="0" indent="0">
              <a:buNone/>
            </a:pPr>
            <a:r>
              <a:rPr lang="en-GB" sz="2000" b="1" dirty="0" smtClean="0"/>
              <a:t>8- Vestibulo-cochlear (CN VIII), </a:t>
            </a:r>
          </a:p>
          <a:p>
            <a:pPr marL="0" indent="0">
              <a:buNone/>
            </a:pPr>
            <a:r>
              <a:rPr lang="en-GB" sz="2000" b="1" dirty="0" smtClean="0"/>
              <a:t>9- Glossopharyngeal (CN IX), </a:t>
            </a:r>
          </a:p>
          <a:p>
            <a:pPr marL="0" indent="0">
              <a:buNone/>
            </a:pPr>
            <a:r>
              <a:rPr lang="en-GB" sz="2000" b="1" dirty="0" smtClean="0"/>
              <a:t>10- Vagus (CN X), </a:t>
            </a:r>
          </a:p>
          <a:p>
            <a:pPr marL="0" indent="0">
              <a:buNone/>
            </a:pPr>
            <a:r>
              <a:rPr lang="en-GB" sz="2000" b="1" dirty="0" smtClean="0"/>
              <a:t>11- Accessory (CN XI), And </a:t>
            </a:r>
          </a:p>
          <a:p>
            <a:pPr marL="0" indent="0">
              <a:buNone/>
            </a:pPr>
            <a:r>
              <a:rPr lang="en-GB" sz="2000" b="1" dirty="0" smtClean="0"/>
              <a:t>12- Hypoglossal </a:t>
            </a:r>
            <a:endParaRPr lang="en-GB" sz="2000" b="1" dirty="0"/>
          </a:p>
        </p:txBody>
      </p:sp>
    </p:spTree>
    <p:extLst>
      <p:ext uri="{BB962C8B-B14F-4D97-AF65-F5344CB8AC3E}">
        <p14:creationId xmlns:p14="http://schemas.microsoft.com/office/powerpoint/2010/main" val="16320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Digestive System</a:t>
            </a:r>
          </a:p>
        </p:txBody>
      </p:sp>
      <p:sp>
        <p:nvSpPr>
          <p:cNvPr id="3" name="Content Placeholder 2"/>
          <p:cNvSpPr>
            <a:spLocks noGrp="1"/>
          </p:cNvSpPr>
          <p:nvPr>
            <p:ph idx="1"/>
          </p:nvPr>
        </p:nvSpPr>
        <p:spPr>
          <a:xfrm>
            <a:off x="457200" y="1600200"/>
            <a:ext cx="8382000" cy="4525963"/>
          </a:xfrm>
        </p:spPr>
        <p:txBody>
          <a:bodyPr>
            <a:normAutofit fontScale="92500"/>
          </a:bodyPr>
          <a:lstStyle/>
          <a:p>
            <a:pPr marL="0" indent="0" algn="just">
              <a:buNone/>
            </a:pPr>
            <a:r>
              <a:rPr lang="en-US" dirty="0" smtClean="0"/>
              <a:t>     The </a:t>
            </a:r>
            <a:r>
              <a:rPr lang="en-US" dirty="0"/>
              <a:t>digestive system consists of the parts of the body involved in chewing and </a:t>
            </a:r>
            <a:r>
              <a:rPr lang="en-US" dirty="0" smtClean="0"/>
              <a:t>digesting feed</a:t>
            </a:r>
            <a:r>
              <a:rPr lang="en-US" dirty="0"/>
              <a:t>. This system also moves the digested feed through the animal’s body and absorbs </a:t>
            </a:r>
            <a:r>
              <a:rPr lang="en-US" dirty="0" smtClean="0"/>
              <a:t>the products of digestion.</a:t>
            </a:r>
          </a:p>
          <a:p>
            <a:pPr marL="0" indent="0" algn="just">
              <a:buNone/>
            </a:pPr>
            <a:r>
              <a:rPr lang="en-US" b="1" dirty="0" smtClean="0">
                <a:solidFill>
                  <a:srgbClr val="FF0000"/>
                </a:solidFill>
              </a:rPr>
              <a:t>Digestion:</a:t>
            </a:r>
            <a:r>
              <a:rPr lang="en-US" dirty="0" smtClean="0"/>
              <a:t> </a:t>
            </a:r>
            <a:r>
              <a:rPr lang="en-US" dirty="0"/>
              <a:t>is the process of breaking down feed into simple substances that can </a:t>
            </a:r>
            <a:r>
              <a:rPr lang="en-US" dirty="0" smtClean="0"/>
              <a:t>be absorbed </a:t>
            </a:r>
            <a:r>
              <a:rPr lang="en-US" dirty="0"/>
              <a:t>by the body. </a:t>
            </a:r>
            <a:endParaRPr lang="en-US" dirty="0" smtClean="0"/>
          </a:p>
          <a:p>
            <a:pPr marL="0" indent="0" algn="just">
              <a:buNone/>
            </a:pPr>
            <a:r>
              <a:rPr lang="en-US" b="1" dirty="0" smtClean="0">
                <a:solidFill>
                  <a:srgbClr val="FF0000"/>
                </a:solidFill>
              </a:rPr>
              <a:t>Absorption:</a:t>
            </a:r>
            <a:r>
              <a:rPr lang="en-US" dirty="0" smtClean="0">
                <a:solidFill>
                  <a:srgbClr val="FF0000"/>
                </a:solidFill>
              </a:rPr>
              <a:t> </a:t>
            </a:r>
            <a:r>
              <a:rPr lang="en-US" dirty="0"/>
              <a:t>is the taking of the digested parts of the feed into </a:t>
            </a:r>
            <a:r>
              <a:rPr lang="en-US" dirty="0" smtClean="0"/>
              <a:t>the bloodstream</a:t>
            </a:r>
            <a:r>
              <a:rPr lang="en-US" dirty="0"/>
              <a:t>. </a:t>
            </a:r>
          </a:p>
        </p:txBody>
      </p:sp>
    </p:spTree>
    <p:extLst>
      <p:ext uri="{BB962C8B-B14F-4D97-AF65-F5344CB8AC3E}">
        <p14:creationId xmlns:p14="http://schemas.microsoft.com/office/powerpoint/2010/main" val="356922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09928"/>
            <a:ext cx="8839200" cy="4081272"/>
          </a:xfrm>
        </p:spPr>
        <p:txBody>
          <a:bodyPr/>
          <a:lstStyle/>
          <a:p>
            <a:pPr marL="109728" indent="0">
              <a:buNone/>
            </a:pPr>
            <a:r>
              <a:rPr lang="en-US" sz="3200" dirty="0"/>
              <a:t>1- Congenital </a:t>
            </a:r>
            <a:r>
              <a:rPr lang="en-US" sz="3200" dirty="0" smtClean="0"/>
              <a:t>Disorders.</a:t>
            </a:r>
          </a:p>
          <a:p>
            <a:pPr marL="109728" indent="0">
              <a:buNone/>
            </a:pPr>
            <a:endParaRPr lang="en-US" sz="2800" dirty="0"/>
          </a:p>
          <a:p>
            <a:pPr marL="109728" indent="0">
              <a:buNone/>
            </a:pPr>
            <a:r>
              <a:rPr lang="en-US" sz="3200" dirty="0" smtClean="0"/>
              <a:t>2- Infectious Disorders.</a:t>
            </a:r>
          </a:p>
          <a:p>
            <a:pPr marL="109728" indent="0">
              <a:buNone/>
            </a:pPr>
            <a:endParaRPr lang="en-US" sz="3200" dirty="0" smtClean="0"/>
          </a:p>
          <a:p>
            <a:pPr marL="109728" indent="0">
              <a:buNone/>
            </a:pPr>
            <a:r>
              <a:rPr lang="en-US" sz="3200" dirty="0" smtClean="0"/>
              <a:t>3- </a:t>
            </a:r>
            <a:r>
              <a:rPr lang="en-US" sz="3200" dirty="0"/>
              <a:t>Acquired </a:t>
            </a:r>
            <a:r>
              <a:rPr lang="en-US" sz="3200" dirty="0" smtClean="0"/>
              <a:t>Disorders.</a:t>
            </a:r>
            <a:endParaRPr lang="en-US" sz="3200" dirty="0"/>
          </a:p>
          <a:p>
            <a:pPr marL="109728" indent="0">
              <a:buNone/>
            </a:pPr>
            <a:endParaRPr lang="en-US" sz="3200" dirty="0"/>
          </a:p>
          <a:p>
            <a:pPr marL="109728" indent="0">
              <a:buNone/>
            </a:pPr>
            <a:endParaRPr lang="en-US" sz="2800" dirty="0"/>
          </a:p>
          <a:p>
            <a:pPr marL="109728" indent="0">
              <a:buNone/>
            </a:pPr>
            <a:endParaRPr lang="en-US" dirty="0"/>
          </a:p>
        </p:txBody>
      </p:sp>
      <p:sp>
        <p:nvSpPr>
          <p:cNvPr id="3" name="Title 2"/>
          <p:cNvSpPr>
            <a:spLocks noGrp="1"/>
          </p:cNvSpPr>
          <p:nvPr>
            <p:ph type="title"/>
          </p:nvPr>
        </p:nvSpPr>
        <p:spPr/>
        <p:txBody>
          <a:bodyPr/>
          <a:lstStyle/>
          <a:p>
            <a:r>
              <a:rPr lang="en-US" b="0" dirty="0"/>
              <a:t>DISORDERS OF THE TONGUE</a:t>
            </a:r>
            <a:endParaRPr lang="en-US" dirty="0"/>
          </a:p>
        </p:txBody>
      </p:sp>
    </p:spTree>
    <p:extLst>
      <p:ext uri="{BB962C8B-B14F-4D97-AF65-F5344CB8AC3E}">
        <p14:creationId xmlns:p14="http://schemas.microsoft.com/office/powerpoint/2010/main" val="651871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839200" cy="4525963"/>
          </a:xfrm>
        </p:spPr>
        <p:txBody>
          <a:bodyPr>
            <a:normAutofit lnSpcReduction="10000"/>
          </a:bodyPr>
          <a:lstStyle/>
          <a:p>
            <a:pPr marL="624078" indent="-514350" algn="just">
              <a:buClr>
                <a:srgbClr val="FF0000"/>
              </a:buClr>
              <a:buSzPct val="80000"/>
              <a:buFont typeface="+mj-lt"/>
              <a:buAutoNum type="arabicPeriod"/>
            </a:pPr>
            <a:r>
              <a:rPr lang="en-US" sz="3200" dirty="0" smtClean="0">
                <a:solidFill>
                  <a:srgbClr val="FF0000"/>
                </a:solidFill>
              </a:rPr>
              <a:t>Tongue </a:t>
            </a:r>
            <a:r>
              <a:rPr lang="en-US" sz="3200" dirty="0">
                <a:solidFill>
                  <a:srgbClr val="FF0000"/>
                </a:solidFill>
              </a:rPr>
              <a:t>malformations</a:t>
            </a:r>
            <a:r>
              <a:rPr lang="en-US" sz="3200" dirty="0"/>
              <a:t> such </a:t>
            </a:r>
            <a:r>
              <a:rPr lang="en-US" sz="3200" dirty="0" smtClean="0"/>
              <a:t>as </a:t>
            </a:r>
            <a:r>
              <a:rPr lang="en-US" sz="3200" b="1" dirty="0" err="1" smtClean="0"/>
              <a:t>macroglossia</a:t>
            </a:r>
            <a:r>
              <a:rPr lang="en-US" sz="3200" dirty="0"/>
              <a:t> </a:t>
            </a:r>
            <a:r>
              <a:rPr lang="en-US" sz="3200" dirty="0" smtClean="0"/>
              <a:t>and </a:t>
            </a:r>
            <a:r>
              <a:rPr lang="en-US" sz="3200" b="1" dirty="0" err="1" smtClean="0"/>
              <a:t>microglossia</a:t>
            </a:r>
            <a:r>
              <a:rPr lang="en-US" sz="3200" dirty="0"/>
              <a:t>, </a:t>
            </a:r>
            <a:r>
              <a:rPr lang="en-US" sz="3200" dirty="0" smtClean="0"/>
              <a:t>are </a:t>
            </a:r>
            <a:r>
              <a:rPr lang="en-US" sz="3200" dirty="0"/>
              <a:t>rare in dogs and </a:t>
            </a:r>
            <a:r>
              <a:rPr lang="en-US" sz="3200" dirty="0" smtClean="0"/>
              <a:t>cats.</a:t>
            </a:r>
            <a:endParaRPr lang="en-US" sz="2800" b="1" dirty="0" smtClean="0"/>
          </a:p>
          <a:p>
            <a:pPr marL="624078" indent="-514350" algn="just">
              <a:buClr>
                <a:srgbClr val="FF0000"/>
              </a:buClr>
              <a:buSzPct val="80000"/>
              <a:buFont typeface="+mj-lt"/>
              <a:buAutoNum type="arabicPeriod"/>
            </a:pPr>
            <a:r>
              <a:rPr lang="en-US" sz="3000" b="1" dirty="0" err="1" smtClean="0">
                <a:solidFill>
                  <a:srgbClr val="FF0000"/>
                </a:solidFill>
              </a:rPr>
              <a:t>Ankyloglossia</a:t>
            </a:r>
            <a:r>
              <a:rPr lang="en-US" sz="3000" dirty="0" smtClean="0">
                <a:solidFill>
                  <a:srgbClr val="FF0000"/>
                </a:solidFill>
              </a:rPr>
              <a:t> </a:t>
            </a:r>
            <a:r>
              <a:rPr lang="en-US" sz="3000" dirty="0"/>
              <a:t>is </a:t>
            </a:r>
            <a:r>
              <a:rPr lang="en-US" sz="3000" dirty="0" smtClean="0"/>
              <a:t>a congenital </a:t>
            </a:r>
            <a:r>
              <a:rPr lang="en-US" sz="3000" dirty="0"/>
              <a:t>disorder in which the lingual frenulum is </a:t>
            </a:r>
            <a:r>
              <a:rPr lang="en-US" sz="3000" dirty="0" smtClean="0"/>
              <a:t>abnormally short </a:t>
            </a:r>
            <a:r>
              <a:rPr lang="en-US" sz="3000" dirty="0"/>
              <a:t>and thickened, restricting movement. </a:t>
            </a:r>
            <a:r>
              <a:rPr lang="en-US" sz="3000" dirty="0" smtClean="0"/>
              <a:t>Affected dogs </a:t>
            </a:r>
            <a:r>
              <a:rPr lang="en-US" sz="3000" dirty="0"/>
              <a:t>have difficulty suckling, licking, swallowing, and </a:t>
            </a:r>
            <a:r>
              <a:rPr lang="en-US" sz="3000" dirty="0" smtClean="0"/>
              <a:t>vocalizing, resulting </a:t>
            </a:r>
            <a:r>
              <a:rPr lang="en-US" sz="3000" dirty="0"/>
              <a:t>in stunted growth, </a:t>
            </a:r>
            <a:r>
              <a:rPr lang="en-US" sz="3000" dirty="0" err="1"/>
              <a:t>ptyalism</a:t>
            </a:r>
            <a:r>
              <a:rPr lang="en-US" sz="3000" dirty="0"/>
              <a:t>, and </a:t>
            </a:r>
            <a:r>
              <a:rPr lang="en-US" sz="3000" dirty="0" smtClean="0"/>
              <a:t>difficulty eating</a:t>
            </a:r>
            <a:r>
              <a:rPr lang="en-US" sz="3000" dirty="0"/>
              <a:t>.</a:t>
            </a:r>
          </a:p>
        </p:txBody>
      </p:sp>
      <p:sp>
        <p:nvSpPr>
          <p:cNvPr id="3" name="Title 2"/>
          <p:cNvSpPr>
            <a:spLocks noGrp="1"/>
          </p:cNvSpPr>
          <p:nvPr>
            <p:ph type="title"/>
          </p:nvPr>
        </p:nvSpPr>
        <p:spPr/>
        <p:txBody>
          <a:bodyPr>
            <a:normAutofit/>
          </a:bodyPr>
          <a:lstStyle/>
          <a:p>
            <a:pPr algn="ctr"/>
            <a:r>
              <a:rPr lang="en-US" sz="4400" dirty="0"/>
              <a:t>1- Congenital </a:t>
            </a:r>
            <a:r>
              <a:rPr lang="en-US" sz="4400" dirty="0" smtClean="0"/>
              <a:t>Disorders</a:t>
            </a:r>
            <a:endParaRPr lang="en-US" dirty="0"/>
          </a:p>
        </p:txBody>
      </p:sp>
    </p:spTree>
    <p:extLst>
      <p:ext uri="{BB962C8B-B14F-4D97-AF65-F5344CB8AC3E}">
        <p14:creationId xmlns:p14="http://schemas.microsoft.com/office/powerpoint/2010/main" val="3621609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just">
              <a:buNone/>
            </a:pPr>
            <a:r>
              <a:rPr lang="en-US" dirty="0"/>
              <a:t> </a:t>
            </a:r>
            <a:r>
              <a:rPr lang="en-US" dirty="0" smtClean="0"/>
              <a:t>   Is </a:t>
            </a:r>
            <a:r>
              <a:rPr lang="en-US" dirty="0"/>
              <a:t>a congenital anomaly of oral cavity which is otherwise termed as tongue tie.</a:t>
            </a:r>
          </a:p>
          <a:p>
            <a:pPr marL="109728" indent="0" algn="just">
              <a:buNone/>
            </a:pPr>
            <a:r>
              <a:rPr lang="en-US" dirty="0" smtClean="0"/>
              <a:t>     It </a:t>
            </a:r>
            <a:r>
              <a:rPr lang="en-US" dirty="0"/>
              <a:t>is characterized by an abnormally short lingual frenulum resulting in decreased mobility </a:t>
            </a:r>
            <a:r>
              <a:rPr lang="en-US" dirty="0" smtClean="0"/>
              <a:t>of tongue</a:t>
            </a:r>
            <a:r>
              <a:rPr lang="en-US" dirty="0"/>
              <a:t>, </a:t>
            </a:r>
            <a:r>
              <a:rPr lang="en-US" dirty="0" smtClean="0"/>
              <a:t>This condition </a:t>
            </a:r>
            <a:r>
              <a:rPr lang="en-US" dirty="0"/>
              <a:t>can be treated by frenulotomy or </a:t>
            </a:r>
            <a:r>
              <a:rPr lang="en-US" dirty="0" smtClean="0"/>
              <a:t>frenuloplsaty, dogs </a:t>
            </a:r>
            <a:r>
              <a:rPr lang="en-US" dirty="0"/>
              <a:t>were able to eat normally immediately after </a:t>
            </a:r>
            <a:r>
              <a:rPr lang="en-US" dirty="0" smtClean="0"/>
              <a:t>surgery.</a:t>
            </a:r>
            <a:endParaRPr lang="en-US" dirty="0"/>
          </a:p>
        </p:txBody>
      </p:sp>
      <p:sp>
        <p:nvSpPr>
          <p:cNvPr id="3" name="Title 2"/>
          <p:cNvSpPr>
            <a:spLocks noGrp="1"/>
          </p:cNvSpPr>
          <p:nvPr>
            <p:ph type="title"/>
          </p:nvPr>
        </p:nvSpPr>
        <p:spPr/>
        <p:txBody>
          <a:bodyPr/>
          <a:lstStyle/>
          <a:p>
            <a:pPr algn="ctr"/>
            <a:r>
              <a:rPr lang="en-US" sz="4400" dirty="0">
                <a:solidFill>
                  <a:srgbClr val="FF0000"/>
                </a:solidFill>
              </a:rPr>
              <a:t>Ankyloglossia</a:t>
            </a:r>
            <a:endParaRPr lang="en-US" dirty="0">
              <a:solidFill>
                <a:srgbClr val="FF0000"/>
              </a:solidFill>
            </a:endParaRPr>
          </a:p>
        </p:txBody>
      </p:sp>
    </p:spTree>
    <p:extLst>
      <p:ext uri="{BB962C8B-B14F-4D97-AF65-F5344CB8AC3E}">
        <p14:creationId xmlns:p14="http://schemas.microsoft.com/office/powerpoint/2010/main" val="3130249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2384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2480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680"/>
            <a:ext cx="4495800" cy="684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2680"/>
            <a:ext cx="4648200" cy="6986528"/>
          </a:xfrm>
          <a:prstGeom prst="rect">
            <a:avLst/>
          </a:prstGeom>
        </p:spPr>
        <p:txBody>
          <a:bodyPr wrap="square">
            <a:spAutoFit/>
          </a:bodyPr>
          <a:lstStyle/>
          <a:p>
            <a:pPr algn="just"/>
            <a:r>
              <a:rPr lang="en-US" sz="2800" dirty="0" smtClean="0">
                <a:solidFill>
                  <a:srgbClr val="FF0000"/>
                </a:solidFill>
              </a:rPr>
              <a:t>Macroglossia</a:t>
            </a:r>
            <a:r>
              <a:rPr lang="en-US" sz="2800" dirty="0" smtClean="0"/>
              <a:t>: Enlargement </a:t>
            </a:r>
            <a:r>
              <a:rPr lang="en-US" sz="2800" dirty="0"/>
              <a:t>of the tongue but not indicating the </a:t>
            </a:r>
            <a:r>
              <a:rPr lang="en-US" sz="2800" dirty="0" smtClean="0"/>
              <a:t>cause, the </a:t>
            </a:r>
            <a:r>
              <a:rPr lang="en-US" sz="2800" dirty="0"/>
              <a:t>association </a:t>
            </a:r>
            <a:r>
              <a:rPr lang="en-US" sz="2800" dirty="0" smtClean="0"/>
              <a:t>with malocclusion. </a:t>
            </a:r>
            <a:r>
              <a:rPr lang="en-US" sz="2800" dirty="0"/>
              <a:t>It </a:t>
            </a:r>
            <a:r>
              <a:rPr lang="en-US" sz="2800" dirty="0" smtClean="0"/>
              <a:t>has been </a:t>
            </a:r>
            <a:r>
              <a:rPr lang="en-US" sz="2800" dirty="0"/>
              <a:t>reported that resection of as much as 60% of the body of the tongue is well tolerated by dogs. Although the tongue is a very vascular </a:t>
            </a:r>
            <a:r>
              <a:rPr lang="en-US" sz="2800" dirty="0" smtClean="0"/>
              <a:t>organ, intraoperative hemorrhage </a:t>
            </a:r>
            <a:r>
              <a:rPr lang="en-US" sz="2800" dirty="0"/>
              <a:t>during tongue amputation can be effectively controlled by a tourniquet at the base of the tongue. Healing of the amputation wound is usually rapid and uneventful.</a:t>
            </a:r>
            <a:endParaRPr lang="en-US" dirty="0"/>
          </a:p>
        </p:txBody>
      </p:sp>
    </p:spTree>
    <p:extLst>
      <p:ext uri="{BB962C8B-B14F-4D97-AF65-F5344CB8AC3E}">
        <p14:creationId xmlns:p14="http://schemas.microsoft.com/office/powerpoint/2010/main" val="367653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657"/>
            <a:ext cx="4343400" cy="3108543"/>
          </a:xfrm>
          <a:prstGeom prst="rect">
            <a:avLst/>
          </a:prstGeom>
        </p:spPr>
        <p:txBody>
          <a:bodyPr wrap="square">
            <a:spAutoFit/>
          </a:bodyPr>
          <a:lstStyle/>
          <a:p>
            <a:pPr algn="just"/>
            <a:r>
              <a:rPr lang="en-US" sz="1600" dirty="0"/>
              <a:t> </a:t>
            </a:r>
            <a:r>
              <a:rPr lang="en-US" sz="2800" dirty="0" err="1" smtClean="0">
                <a:solidFill>
                  <a:srgbClr val="FF0000"/>
                </a:solidFill>
              </a:rPr>
              <a:t>Microglossia</a:t>
            </a:r>
            <a:r>
              <a:rPr lang="en-US" sz="2800" dirty="0" smtClean="0"/>
              <a:t>: </a:t>
            </a:r>
            <a:r>
              <a:rPr lang="en-US" sz="2800" dirty="0"/>
              <a:t>is a congenital defect characterized by missing or underdeveloped lateral and rostral thin portions of the tongue that result in prehensile and </a:t>
            </a:r>
            <a:r>
              <a:rPr lang="en-US" sz="2800" dirty="0" smtClean="0"/>
              <a:t>motility disturbances</a:t>
            </a:r>
            <a:endParaRPr lang="en-US" sz="2800"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1920" y="2638697"/>
            <a:ext cx="5212080" cy="421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922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81000"/>
            <a:ext cx="8915400" cy="6324600"/>
          </a:xfrm>
        </p:spPr>
        <p:txBody>
          <a:bodyPr>
            <a:noAutofit/>
          </a:bodyPr>
          <a:lstStyle/>
          <a:p>
            <a:pPr marL="109728" indent="0" algn="just">
              <a:buNone/>
            </a:pPr>
            <a:r>
              <a:rPr lang="en-US" sz="3600" b="1" dirty="0" smtClean="0"/>
              <a:t>2- Infectious Disorders: </a:t>
            </a:r>
          </a:p>
          <a:p>
            <a:pPr marL="109728" indent="0" algn="just">
              <a:buNone/>
            </a:pPr>
            <a:r>
              <a:rPr lang="en-US" sz="2800" dirty="0" smtClean="0"/>
              <a:t>A- Lingual abscesses: </a:t>
            </a:r>
            <a:r>
              <a:rPr lang="en-US" sz="2800" dirty="0"/>
              <a:t>in dogs </a:t>
            </a:r>
            <a:r>
              <a:rPr lang="en-US" sz="2800" dirty="0" smtClean="0"/>
              <a:t>result </a:t>
            </a:r>
            <a:r>
              <a:rPr lang="en-US" sz="2800" dirty="0"/>
              <a:t>from penetrating </a:t>
            </a:r>
            <a:r>
              <a:rPr lang="en-US" sz="2800" dirty="0" smtClean="0"/>
              <a:t>injury through </a:t>
            </a:r>
            <a:r>
              <a:rPr lang="en-US" sz="2800" dirty="0"/>
              <a:t>the oral </a:t>
            </a:r>
            <a:r>
              <a:rPr lang="en-US" sz="2800" dirty="0" smtClean="0"/>
              <a:t>mucosa.</a:t>
            </a:r>
          </a:p>
          <a:p>
            <a:pPr marL="109728" indent="0" algn="just">
              <a:buNone/>
            </a:pPr>
            <a:r>
              <a:rPr lang="en-US" sz="2800" dirty="0" smtClean="0"/>
              <a:t>The </a:t>
            </a:r>
            <a:r>
              <a:rPr lang="en-US" sz="2800" dirty="0"/>
              <a:t>most common site of </a:t>
            </a:r>
            <a:r>
              <a:rPr lang="en-US" sz="2800" dirty="0" smtClean="0"/>
              <a:t>penetrating oral </a:t>
            </a:r>
            <a:r>
              <a:rPr lang="en-US" sz="2800" dirty="0"/>
              <a:t>injury is directly underneath the </a:t>
            </a:r>
            <a:r>
              <a:rPr lang="en-US" sz="2800" dirty="0" smtClean="0"/>
              <a:t>tongue (sublingual).</a:t>
            </a:r>
          </a:p>
          <a:p>
            <a:pPr marL="109728" indent="0" algn="just">
              <a:buNone/>
            </a:pPr>
            <a:r>
              <a:rPr lang="en-US" sz="2800" dirty="0" smtClean="0"/>
              <a:t>Presenting clinical </a:t>
            </a:r>
            <a:r>
              <a:rPr lang="en-US" sz="2800" dirty="0"/>
              <a:t>signs usually consist </a:t>
            </a:r>
            <a:r>
              <a:rPr lang="en-US" sz="2800" dirty="0" smtClean="0"/>
              <a:t>of</a:t>
            </a:r>
          </a:p>
          <a:p>
            <a:pPr marL="109728" indent="0" algn="just">
              <a:buNone/>
            </a:pPr>
            <a:r>
              <a:rPr lang="en-US" sz="2800" dirty="0" smtClean="0"/>
              <a:t>1- </a:t>
            </a:r>
            <a:r>
              <a:rPr lang="en-US" sz="2800" dirty="0"/>
              <a:t>lethargy, </a:t>
            </a:r>
            <a:endParaRPr lang="en-US" sz="2800" dirty="0" smtClean="0"/>
          </a:p>
          <a:p>
            <a:pPr marL="109728" indent="0" algn="just">
              <a:buNone/>
            </a:pPr>
            <a:r>
              <a:rPr lang="en-US" sz="2800" dirty="0" smtClean="0"/>
              <a:t>2- </a:t>
            </a:r>
            <a:r>
              <a:rPr lang="en-US" sz="2800" dirty="0" err="1" smtClean="0"/>
              <a:t>ptyalism</a:t>
            </a:r>
            <a:r>
              <a:rPr lang="en-US" sz="2800" dirty="0"/>
              <a:t>, and </a:t>
            </a:r>
            <a:endParaRPr lang="en-US" sz="2800" dirty="0" smtClean="0"/>
          </a:p>
          <a:p>
            <a:pPr marL="109728" indent="0" algn="just">
              <a:buNone/>
            </a:pPr>
            <a:r>
              <a:rPr lang="en-US" sz="2800" dirty="0" smtClean="0"/>
              <a:t>3- anorexia.</a:t>
            </a:r>
          </a:p>
          <a:p>
            <a:pPr marL="109728" indent="0" algn="just">
              <a:buNone/>
            </a:pPr>
            <a:r>
              <a:rPr lang="en-US" sz="2800" dirty="0" smtClean="0">
                <a:solidFill>
                  <a:srgbClr val="FF0000"/>
                </a:solidFill>
              </a:rPr>
              <a:t>     *In </a:t>
            </a:r>
            <a:r>
              <a:rPr lang="en-US" sz="2800" dirty="0">
                <a:solidFill>
                  <a:srgbClr val="FF0000"/>
                </a:solidFill>
              </a:rPr>
              <a:t>dogs The tongue is a rare site for infection, probably because of its rich blood supply, ability to avoid penetrating injury, tough dorsal surface, and continual contact with saliva, which has antibacterial properties, </a:t>
            </a:r>
          </a:p>
        </p:txBody>
      </p:sp>
    </p:spTree>
    <p:extLst>
      <p:ext uri="{BB962C8B-B14F-4D97-AF65-F5344CB8AC3E}">
        <p14:creationId xmlns:p14="http://schemas.microsoft.com/office/powerpoint/2010/main" val="2145137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lgn="just">
              <a:buNone/>
            </a:pPr>
            <a:r>
              <a:rPr lang="en-US" sz="3200" dirty="0"/>
              <a:t>Treatment consists of </a:t>
            </a:r>
          </a:p>
          <a:p>
            <a:pPr marL="109728" indent="0" algn="just">
              <a:buNone/>
            </a:pPr>
            <a:r>
              <a:rPr lang="en-US" sz="3200" dirty="0" smtClean="0"/>
              <a:t>1- passive </a:t>
            </a:r>
            <a:r>
              <a:rPr lang="en-US" sz="3200" dirty="0"/>
              <a:t>or</a:t>
            </a:r>
          </a:p>
          <a:p>
            <a:pPr marL="109728" indent="0" algn="just">
              <a:buNone/>
            </a:pPr>
            <a:r>
              <a:rPr lang="en-US" sz="3200" dirty="0"/>
              <a:t>2- active drainage.</a:t>
            </a:r>
          </a:p>
          <a:p>
            <a:pPr marL="109728" indent="0" algn="just">
              <a:buNone/>
            </a:pPr>
            <a:r>
              <a:rPr lang="en-US" sz="3200" dirty="0" smtClean="0"/>
              <a:t>3-</a:t>
            </a:r>
            <a:r>
              <a:rPr lang="en-US" sz="3200" dirty="0" smtClean="0">
                <a:solidFill>
                  <a:srgbClr val="FF0000"/>
                </a:solidFill>
              </a:rPr>
              <a:t>Marsupialization</a:t>
            </a:r>
            <a:r>
              <a:rPr lang="en-US" sz="3200" dirty="0" smtClean="0"/>
              <a:t> </a:t>
            </a:r>
            <a:r>
              <a:rPr lang="en-US" sz="3200" dirty="0"/>
              <a:t>of the abscess into the oral cavity after surgical drainage may help prevent reformation </a:t>
            </a:r>
            <a:r>
              <a:rPr lang="en-US" sz="3200" dirty="0" smtClean="0"/>
              <a:t>of the </a:t>
            </a:r>
            <a:r>
              <a:rPr lang="en-US" sz="3200" dirty="0"/>
              <a:t>abscess and provides a route for drainage. </a:t>
            </a:r>
            <a:endParaRPr lang="en-US" sz="3200" dirty="0" smtClean="0"/>
          </a:p>
          <a:p>
            <a:pPr marL="109728" indent="0" algn="just">
              <a:buNone/>
            </a:pPr>
            <a:r>
              <a:rPr lang="en-US" sz="3200" dirty="0" smtClean="0"/>
              <a:t>For large abscesses</a:t>
            </a:r>
            <a:r>
              <a:rPr lang="en-US" sz="3200" dirty="0"/>
              <a:t>, placement of Penrose drains exiting the </a:t>
            </a:r>
            <a:r>
              <a:rPr lang="en-US" sz="3200" dirty="0" smtClean="0"/>
              <a:t>more dependent </a:t>
            </a:r>
            <a:r>
              <a:rPr lang="en-US" sz="3200" dirty="0"/>
              <a:t>ventral cervical region may be warranted.</a:t>
            </a:r>
          </a:p>
          <a:p>
            <a:pPr marL="109728" indent="0">
              <a:buNone/>
            </a:pPr>
            <a:endParaRPr lang="en-US" dirty="0"/>
          </a:p>
        </p:txBody>
      </p:sp>
      <p:sp>
        <p:nvSpPr>
          <p:cNvPr id="3" name="Title 2"/>
          <p:cNvSpPr>
            <a:spLocks noGrp="1"/>
          </p:cNvSpPr>
          <p:nvPr>
            <p:ph type="title"/>
          </p:nvPr>
        </p:nvSpPr>
        <p:spPr/>
        <p:txBody>
          <a:bodyPr/>
          <a:lstStyle/>
          <a:p>
            <a:pPr algn="ctr"/>
            <a:r>
              <a:rPr lang="en-US" dirty="0"/>
              <a:t>Continue…………….</a:t>
            </a:r>
          </a:p>
        </p:txBody>
      </p:sp>
    </p:spTree>
    <p:extLst>
      <p:ext uri="{BB962C8B-B14F-4D97-AF65-F5344CB8AC3E}">
        <p14:creationId xmlns:p14="http://schemas.microsoft.com/office/powerpoint/2010/main" val="2606363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51182" y="304800"/>
            <a:ext cx="3754618" cy="707886"/>
          </a:xfrm>
          <a:prstGeom prst="rect">
            <a:avLst/>
          </a:prstGeom>
          <a:noFill/>
        </p:spPr>
        <p:txBody>
          <a:bodyPr wrap="none" rtlCol="0">
            <a:spAutoFit/>
          </a:bodyPr>
          <a:lstStyle/>
          <a:p>
            <a:pPr algn="ctr"/>
            <a:r>
              <a:rPr lang="en-US" sz="4000" b="1" dirty="0" smtClean="0"/>
              <a:t>Marsupialization</a:t>
            </a:r>
            <a:endParaRPr lang="en-US" sz="4000" b="1" dirty="0"/>
          </a:p>
        </p:txBody>
      </p:sp>
    </p:spTree>
    <p:extLst>
      <p:ext uri="{BB962C8B-B14F-4D97-AF65-F5344CB8AC3E}">
        <p14:creationId xmlns:p14="http://schemas.microsoft.com/office/powerpoint/2010/main" val="3648412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just">
              <a:buNone/>
            </a:pPr>
            <a:r>
              <a:rPr lang="en-US" dirty="0" smtClean="0"/>
              <a:t>In cattle's the </a:t>
            </a:r>
            <a:r>
              <a:rPr lang="en-US" dirty="0"/>
              <a:t>wooden tongue </a:t>
            </a:r>
            <a:r>
              <a:rPr lang="en-US" dirty="0" smtClean="0"/>
              <a:t>is common infectious disorder of tongue.</a:t>
            </a:r>
            <a:endParaRPr lang="en-US" dirty="0"/>
          </a:p>
          <a:p>
            <a:pPr marL="109728" indent="0" algn="just">
              <a:buNone/>
            </a:pPr>
            <a:r>
              <a:rPr lang="en-US" dirty="0"/>
              <a:t>         Wooden Tongue (</a:t>
            </a:r>
            <a:r>
              <a:rPr lang="en-US" dirty="0" err="1"/>
              <a:t>Actinobacillosis</a:t>
            </a:r>
            <a:r>
              <a:rPr lang="en-US" dirty="0"/>
              <a:t>): is a well-defined disease of the soft tissues of the mouth region in adult cattle. It is caused by </a:t>
            </a:r>
            <a:r>
              <a:rPr lang="en-US" dirty="0" err="1"/>
              <a:t>Actinobacillus</a:t>
            </a:r>
            <a:r>
              <a:rPr lang="en-US" dirty="0"/>
              <a:t> </a:t>
            </a:r>
            <a:r>
              <a:rPr lang="en-US" dirty="0" err="1"/>
              <a:t>lignieresii</a:t>
            </a:r>
            <a:r>
              <a:rPr lang="en-US" dirty="0"/>
              <a:t>, part of the normal bacterial flora of the upper digestive tract. The bacteria usually invade the skin through a wound or minor trauma caused by sticks, cereal awns or similar.</a:t>
            </a:r>
          </a:p>
          <a:p>
            <a:pPr marL="109728" indent="0">
              <a:buNone/>
            </a:pPr>
            <a:endParaRPr lang="en-US" dirty="0"/>
          </a:p>
        </p:txBody>
      </p:sp>
    </p:spTree>
    <p:extLst>
      <p:ext uri="{BB962C8B-B14F-4D97-AF65-F5344CB8AC3E}">
        <p14:creationId xmlns:p14="http://schemas.microsoft.com/office/powerpoint/2010/main" val="2944443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just">
              <a:buNone/>
            </a:pPr>
            <a:r>
              <a:rPr lang="en-US" dirty="0" smtClean="0"/>
              <a:t>     </a:t>
            </a:r>
            <a:r>
              <a:rPr lang="en-US" sz="2800" dirty="0" smtClean="0"/>
              <a:t>Different </a:t>
            </a:r>
            <a:r>
              <a:rPr lang="en-US" sz="2800" dirty="0"/>
              <a:t>species of animals are better able to digest certain types of feeds than others. This difference occurs because of the various types of digestive systems found in animals. </a:t>
            </a:r>
            <a:endParaRPr lang="en-US" sz="2800" dirty="0" smtClean="0"/>
          </a:p>
          <a:p>
            <a:pPr marL="109728" indent="0" algn="just">
              <a:buNone/>
            </a:pPr>
            <a:r>
              <a:rPr lang="en-US" sz="2800" dirty="0" smtClean="0"/>
              <a:t>     There  are four </a:t>
            </a:r>
            <a:r>
              <a:rPr lang="en-US" sz="2800" dirty="0"/>
              <a:t>basic types of digestive systems in animals are </a:t>
            </a:r>
            <a:r>
              <a:rPr lang="en-US" sz="2800" b="1" dirty="0"/>
              <a:t>monogastric</a:t>
            </a:r>
            <a:r>
              <a:rPr lang="en-US" sz="2800" dirty="0"/>
              <a:t>, </a:t>
            </a:r>
            <a:r>
              <a:rPr lang="en-US" sz="2800" b="1" dirty="0">
                <a:solidFill>
                  <a:schemeClr val="accent3"/>
                </a:solidFill>
              </a:rPr>
              <a:t>avian</a:t>
            </a:r>
            <a:r>
              <a:rPr lang="en-US" sz="2800" dirty="0"/>
              <a:t>, </a:t>
            </a:r>
            <a:r>
              <a:rPr lang="en-US" sz="2800" b="1" dirty="0">
                <a:solidFill>
                  <a:schemeClr val="accent1"/>
                </a:solidFill>
              </a:rPr>
              <a:t>ruminant</a:t>
            </a:r>
            <a:r>
              <a:rPr lang="en-US" sz="2800" dirty="0"/>
              <a:t>, and </a:t>
            </a:r>
            <a:r>
              <a:rPr lang="en-US" sz="2800" b="1" dirty="0">
                <a:solidFill>
                  <a:srgbClr val="FF0000"/>
                </a:solidFill>
              </a:rPr>
              <a:t>pseudo-ruminant</a:t>
            </a:r>
            <a:r>
              <a:rPr lang="en-US" sz="2800" dirty="0"/>
              <a:t>.</a:t>
            </a:r>
            <a:r>
              <a:rPr lang="en-US" dirty="0"/>
              <a:t> </a:t>
            </a:r>
            <a:endParaRPr lang="en-US" dirty="0" smtClean="0"/>
          </a:p>
        </p:txBody>
      </p:sp>
      <p:sp>
        <p:nvSpPr>
          <p:cNvPr id="3" name="Title 2"/>
          <p:cNvSpPr>
            <a:spLocks noGrp="1"/>
          </p:cNvSpPr>
          <p:nvPr>
            <p:ph type="title"/>
          </p:nvPr>
        </p:nvSpPr>
        <p:spPr/>
        <p:txBody>
          <a:bodyPr/>
          <a:lstStyle/>
          <a:p>
            <a:pPr algn="ctr"/>
            <a:r>
              <a:rPr lang="en-US" dirty="0" smtClean="0"/>
              <a:t>Digestive System	</a:t>
            </a:r>
            <a:endParaRPr lang="en-US" dirty="0"/>
          </a:p>
        </p:txBody>
      </p:sp>
    </p:spTree>
    <p:extLst>
      <p:ext uri="{BB962C8B-B14F-4D97-AF65-F5344CB8AC3E}">
        <p14:creationId xmlns:p14="http://schemas.microsoft.com/office/powerpoint/2010/main" val="277544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6036"/>
            <a:ext cx="9144981" cy="676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11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sz="3600" b="1" dirty="0"/>
              <a:t>3- </a:t>
            </a:r>
            <a:r>
              <a:rPr lang="en-US" sz="3600" b="1" dirty="0" smtClean="0"/>
              <a:t>Acquired Disorders:</a:t>
            </a:r>
          </a:p>
          <a:p>
            <a:pPr marL="109728" indent="0">
              <a:buNone/>
            </a:pPr>
            <a:endParaRPr lang="en-US" sz="2800" dirty="0" smtClean="0"/>
          </a:p>
          <a:p>
            <a:pPr marL="109728" indent="0">
              <a:buNone/>
            </a:pPr>
            <a:r>
              <a:rPr lang="en-US" sz="2800" b="1" dirty="0" smtClean="0">
                <a:solidFill>
                  <a:srgbClr val="FF0000"/>
                </a:solidFill>
              </a:rPr>
              <a:t>A-  Self-Suckling</a:t>
            </a:r>
          </a:p>
          <a:p>
            <a:pPr marL="109728" indent="0" algn="just">
              <a:buNone/>
            </a:pPr>
            <a:r>
              <a:rPr lang="en-US" sz="2800" dirty="0" smtClean="0"/>
              <a:t>     Self-suckling </a:t>
            </a:r>
            <a:r>
              <a:rPr lang="en-US" sz="2800" dirty="0"/>
              <a:t>is most commonly treated by using a </a:t>
            </a:r>
            <a:r>
              <a:rPr lang="en-US" sz="2800" dirty="0" smtClean="0"/>
              <a:t>nasal ring </a:t>
            </a:r>
            <a:r>
              <a:rPr lang="en-US" sz="2800" dirty="0"/>
              <a:t>with a </a:t>
            </a:r>
            <a:r>
              <a:rPr lang="en-US" sz="2800" dirty="0" smtClean="0"/>
              <a:t>burr </a:t>
            </a:r>
            <a:r>
              <a:rPr lang="en-US" sz="2800" dirty="0"/>
              <a:t>or nasal flap and individual housing. If these more conservative </a:t>
            </a:r>
            <a:r>
              <a:rPr lang="en-US" sz="2800" dirty="0" smtClean="0"/>
              <a:t>treatments are </a:t>
            </a:r>
            <a:r>
              <a:rPr lang="en-US" sz="2800" dirty="0"/>
              <a:t>not </a:t>
            </a:r>
            <a:r>
              <a:rPr lang="en-US" sz="2800" dirty="0" smtClean="0"/>
              <a:t>successful, </a:t>
            </a:r>
            <a:r>
              <a:rPr lang="en-US" sz="2800" dirty="0"/>
              <a:t>a partial glossectomy can </a:t>
            </a:r>
            <a:r>
              <a:rPr lang="en-US" sz="2800" dirty="0" smtClean="0"/>
              <a:t>be considered</a:t>
            </a:r>
            <a:r>
              <a:rPr lang="en-US" sz="2800" dirty="0"/>
              <a:t>.</a:t>
            </a:r>
            <a:endParaRPr lang="en-US" dirty="0"/>
          </a:p>
        </p:txBody>
      </p:sp>
      <p:sp>
        <p:nvSpPr>
          <p:cNvPr id="3" name="Title 2"/>
          <p:cNvSpPr>
            <a:spLocks noGrp="1"/>
          </p:cNvSpPr>
          <p:nvPr>
            <p:ph type="title"/>
          </p:nvPr>
        </p:nvSpPr>
        <p:spPr/>
        <p:txBody>
          <a:bodyPr/>
          <a:lstStyle/>
          <a:p>
            <a:pPr algn="ctr"/>
            <a:r>
              <a:rPr lang="en-US" dirty="0"/>
              <a:t>DISORDERS OF THE TONGUE</a:t>
            </a:r>
          </a:p>
        </p:txBody>
      </p:sp>
    </p:spTree>
    <p:extLst>
      <p:ext uri="{BB962C8B-B14F-4D97-AF65-F5344CB8AC3E}">
        <p14:creationId xmlns:p14="http://schemas.microsoft.com/office/powerpoint/2010/main" val="2925327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0640"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762" y="2133600"/>
            <a:ext cx="4044238"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10200" y="1066800"/>
            <a:ext cx="3456395" cy="1015663"/>
          </a:xfrm>
          <a:prstGeom prst="rect">
            <a:avLst/>
          </a:prstGeom>
        </p:spPr>
        <p:txBody>
          <a:bodyPr wrap="none">
            <a:spAutoFit/>
          </a:bodyPr>
          <a:lstStyle/>
          <a:p>
            <a:r>
              <a:rPr lang="en-US" sz="6000" b="1" dirty="0" smtClean="0"/>
              <a:t>Nasal Flap</a:t>
            </a:r>
            <a:endParaRPr lang="en-US" sz="6000" b="1" dirty="0"/>
          </a:p>
        </p:txBody>
      </p:sp>
      <p:sp>
        <p:nvSpPr>
          <p:cNvPr id="5" name="Rectangle 4"/>
          <p:cNvSpPr/>
          <p:nvPr/>
        </p:nvSpPr>
        <p:spPr>
          <a:xfrm>
            <a:off x="228600" y="4154269"/>
            <a:ext cx="4648200" cy="646331"/>
          </a:xfrm>
          <a:prstGeom prst="rect">
            <a:avLst/>
          </a:prstGeom>
        </p:spPr>
        <p:txBody>
          <a:bodyPr wrap="square">
            <a:spAutoFit/>
          </a:bodyPr>
          <a:lstStyle/>
          <a:p>
            <a:r>
              <a:rPr lang="en-US" sz="3600" b="1" dirty="0" smtClean="0"/>
              <a:t>Nasal Ring with </a:t>
            </a:r>
            <a:r>
              <a:rPr lang="en-US" sz="3600" b="1" dirty="0"/>
              <a:t>a</a:t>
            </a:r>
            <a:r>
              <a:rPr lang="en-US" sz="3600" b="1" dirty="0" smtClean="0"/>
              <a:t> Burr</a:t>
            </a:r>
            <a:endParaRPr lang="en-US" sz="3600" b="1" dirty="0"/>
          </a:p>
        </p:txBody>
      </p:sp>
    </p:spTree>
    <p:extLst>
      <p:ext uri="{BB962C8B-B14F-4D97-AF65-F5344CB8AC3E}">
        <p14:creationId xmlns:p14="http://schemas.microsoft.com/office/powerpoint/2010/main" val="3869937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glossectomy</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pPr marL="0" indent="0" algn="just">
              <a:buNone/>
            </a:pPr>
            <a:r>
              <a:rPr lang="en-US" dirty="0"/>
              <a:t> </a:t>
            </a:r>
            <a:r>
              <a:rPr lang="en-US" dirty="0" smtClean="0"/>
              <a:t>      glossectomy </a:t>
            </a:r>
            <a:r>
              <a:rPr lang="en-US" dirty="0"/>
              <a:t>is the surgical removal of all or part of the tongue. It is performed in order to curtail malignant growth such as oral cancer. Often only a portion of the tongue needs to be </a:t>
            </a:r>
            <a:r>
              <a:rPr lang="en-US" dirty="0" smtClean="0"/>
              <a:t>removed, there are three type of glossectomy </a:t>
            </a:r>
          </a:p>
          <a:p>
            <a:pPr fontAlgn="base"/>
            <a:r>
              <a:rPr lang="en-US" dirty="0" smtClean="0"/>
              <a:t>Partial glossectomy—removal </a:t>
            </a:r>
            <a:r>
              <a:rPr lang="en-US" dirty="0"/>
              <a:t>of part of the tongue</a:t>
            </a:r>
          </a:p>
          <a:p>
            <a:pPr fontAlgn="base"/>
            <a:r>
              <a:rPr lang="en-US" dirty="0" smtClean="0"/>
              <a:t>Hemiglossectomy—one </a:t>
            </a:r>
            <a:r>
              <a:rPr lang="en-US" dirty="0"/>
              <a:t>side of the tongue is removed</a:t>
            </a:r>
          </a:p>
          <a:p>
            <a:pPr fontAlgn="base"/>
            <a:r>
              <a:rPr lang="en-US" dirty="0" smtClean="0"/>
              <a:t>Total glossectomy—removal </a:t>
            </a:r>
            <a:r>
              <a:rPr lang="en-US" dirty="0"/>
              <a:t>of the whole tongue</a:t>
            </a:r>
          </a:p>
        </p:txBody>
      </p:sp>
    </p:spTree>
    <p:extLst>
      <p:ext uri="{BB962C8B-B14F-4D97-AF65-F5344CB8AC3E}">
        <p14:creationId xmlns:p14="http://schemas.microsoft.com/office/powerpoint/2010/main" val="986085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8800"/>
            <a:ext cx="8229600" cy="1143000"/>
          </a:xfrm>
        </p:spPr>
        <p:txBody>
          <a:bodyPr>
            <a:normAutofit/>
          </a:bodyPr>
          <a:lstStyle/>
          <a:p>
            <a:r>
              <a:rPr lang="en-US" b="1" dirty="0" smtClean="0"/>
              <a:t>Glossectomy</a:t>
            </a:r>
            <a:endParaRPr lang="en-US"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6478" y="76200"/>
            <a:ext cx="3985722" cy="557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950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a:t>
            </a:r>
          </a:p>
        </p:txBody>
      </p:sp>
      <p:sp>
        <p:nvSpPr>
          <p:cNvPr id="3" name="Content Placeholder 2"/>
          <p:cNvSpPr>
            <a:spLocks noGrp="1"/>
          </p:cNvSpPr>
          <p:nvPr>
            <p:ph idx="1"/>
          </p:nvPr>
        </p:nvSpPr>
        <p:spPr>
          <a:xfrm>
            <a:off x="457200" y="1447800"/>
            <a:ext cx="8229600" cy="4525963"/>
          </a:xfrm>
        </p:spPr>
        <p:txBody>
          <a:bodyPr>
            <a:normAutofit fontScale="92500" lnSpcReduction="20000"/>
          </a:bodyPr>
          <a:lstStyle/>
          <a:p>
            <a:pPr marL="0" indent="0" algn="just">
              <a:buNone/>
            </a:pPr>
            <a:r>
              <a:rPr lang="en-US" dirty="0"/>
              <a:t>B- Neoplasia and </a:t>
            </a:r>
            <a:r>
              <a:rPr lang="en-US" dirty="0" smtClean="0"/>
              <a:t>Hyperplastic Lesions:</a:t>
            </a:r>
          </a:p>
          <a:p>
            <a:pPr marL="0" indent="0" algn="just">
              <a:buNone/>
            </a:pPr>
            <a:r>
              <a:rPr lang="en-US" dirty="0" smtClean="0"/>
              <a:t>     Tumors </a:t>
            </a:r>
            <a:r>
              <a:rPr lang="en-US" dirty="0"/>
              <a:t>of the tongue make up a small percentage (3% </a:t>
            </a:r>
            <a:r>
              <a:rPr lang="en-US" dirty="0" smtClean="0"/>
              <a:t>to 4</a:t>
            </a:r>
            <a:r>
              <a:rPr lang="en-US" dirty="0"/>
              <a:t>%) of all oropharyngeal tumors in the </a:t>
            </a:r>
            <a:r>
              <a:rPr lang="en-US" dirty="0" smtClean="0"/>
              <a:t>dog. Malignant melanoma </a:t>
            </a:r>
            <a:r>
              <a:rPr lang="en-US" dirty="0"/>
              <a:t>and squamous cell carcinoma are the most </a:t>
            </a:r>
            <a:r>
              <a:rPr lang="en-US" dirty="0" smtClean="0"/>
              <a:t>common lingual </a:t>
            </a:r>
            <a:r>
              <a:rPr lang="en-US" dirty="0"/>
              <a:t>tumors followed by squamous papilloma, </a:t>
            </a:r>
            <a:r>
              <a:rPr lang="en-US" dirty="0" smtClean="0"/>
              <a:t>plasmacytoma, and fibrosarcoma.</a:t>
            </a:r>
          </a:p>
          <a:p>
            <a:pPr marL="0" indent="0" algn="just">
              <a:buNone/>
            </a:pPr>
            <a:r>
              <a:rPr lang="en-US" dirty="0" smtClean="0"/>
              <a:t>     The </a:t>
            </a:r>
            <a:r>
              <a:rPr lang="en-US" dirty="0"/>
              <a:t>majority of dogs with lingual neoplasms are </a:t>
            </a:r>
            <a:r>
              <a:rPr lang="en-US" dirty="0" smtClean="0"/>
              <a:t>asymptomatic, with </a:t>
            </a:r>
            <a:r>
              <a:rPr lang="en-US" dirty="0"/>
              <a:t>masses noted by the owner or detected as </a:t>
            </a:r>
            <a:r>
              <a:rPr lang="en-US" dirty="0" smtClean="0"/>
              <a:t>incidental findings </a:t>
            </a:r>
            <a:r>
              <a:rPr lang="en-US" dirty="0"/>
              <a:t>on physical </a:t>
            </a:r>
            <a:r>
              <a:rPr lang="en-US" dirty="0" smtClean="0"/>
              <a:t>examination.</a:t>
            </a:r>
            <a:endParaRPr lang="en-US" dirty="0"/>
          </a:p>
        </p:txBody>
      </p:sp>
    </p:spTree>
    <p:extLst>
      <p:ext uri="{BB962C8B-B14F-4D97-AF65-F5344CB8AC3E}">
        <p14:creationId xmlns:p14="http://schemas.microsoft.com/office/powerpoint/2010/main" val="1750664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a:t>
            </a:r>
            <a:endParaRPr lang="en-US" dirty="0"/>
          </a:p>
        </p:txBody>
      </p:sp>
      <p:sp>
        <p:nvSpPr>
          <p:cNvPr id="3" name="Content Placeholder 2"/>
          <p:cNvSpPr>
            <a:spLocks noGrp="1"/>
          </p:cNvSpPr>
          <p:nvPr>
            <p:ph idx="1"/>
          </p:nvPr>
        </p:nvSpPr>
        <p:spPr/>
        <p:txBody>
          <a:bodyPr/>
          <a:lstStyle/>
          <a:p>
            <a:pPr marL="0" indent="0" algn="just">
              <a:buNone/>
            </a:pPr>
            <a:r>
              <a:rPr lang="en-US" dirty="0" smtClean="0"/>
              <a:t>     The </a:t>
            </a:r>
            <a:r>
              <a:rPr lang="en-US" dirty="0"/>
              <a:t>prognosis for lingual neoplasia is based on </a:t>
            </a:r>
            <a:r>
              <a:rPr lang="en-US" dirty="0" smtClean="0"/>
              <a:t>histopathologic diagnosis</a:t>
            </a:r>
            <a:r>
              <a:rPr lang="en-US" dirty="0"/>
              <a:t>, tumor grade, tumor size, and clinical </a:t>
            </a:r>
            <a:r>
              <a:rPr lang="en-US" dirty="0" smtClean="0"/>
              <a:t>stage, although </a:t>
            </a:r>
            <a:r>
              <a:rPr lang="en-US" dirty="0"/>
              <a:t>the location of the tumor has been suggested </a:t>
            </a:r>
            <a:r>
              <a:rPr lang="en-US" dirty="0" smtClean="0"/>
              <a:t>to affect prognosis, the </a:t>
            </a:r>
            <a:r>
              <a:rPr lang="en-US" dirty="0"/>
              <a:t>partial glossectomy </a:t>
            </a:r>
            <a:r>
              <a:rPr lang="en-US" dirty="0" smtClean="0"/>
              <a:t>if don’t have metastasis  is preferable choice.</a:t>
            </a:r>
            <a:endParaRPr lang="en-US" dirty="0"/>
          </a:p>
        </p:txBody>
      </p:sp>
    </p:spTree>
    <p:extLst>
      <p:ext uri="{BB962C8B-B14F-4D97-AF65-F5344CB8AC3E}">
        <p14:creationId xmlns:p14="http://schemas.microsoft.com/office/powerpoint/2010/main" val="3581637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11480"/>
            <a:ext cx="9112822"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649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953000"/>
            <a:ext cx="8534400" cy="1143000"/>
          </a:xfrm>
        </p:spPr>
        <p:txBody>
          <a:bodyPr>
            <a:noAutofit/>
          </a:bodyPr>
          <a:lstStyle/>
          <a:p>
            <a:r>
              <a:rPr lang="en-US" sz="2800" dirty="0"/>
              <a:t>Squamous cell carcinoma of the tongue in a 10-year-old German shepherd dog After glossectomy using </a:t>
            </a:r>
            <a:r>
              <a:rPr lang="en-US" sz="2800" dirty="0" err="1"/>
              <a:t>electrosurgery</a:t>
            </a:r>
            <a:endParaRPr lang="en-US"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219199"/>
            <a:ext cx="9144001"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451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noAutofit/>
          </a:bodyPr>
          <a:lstStyle/>
          <a:p>
            <a:pPr marL="0" indent="0" algn="just">
              <a:buNone/>
            </a:pPr>
            <a:r>
              <a:rPr lang="en-US" b="1" dirty="0" smtClean="0"/>
              <a:t>C- </a:t>
            </a:r>
            <a:r>
              <a:rPr lang="en-US" b="1" dirty="0"/>
              <a:t>Trauma</a:t>
            </a:r>
          </a:p>
          <a:p>
            <a:pPr marL="0" indent="0" algn="just">
              <a:buNone/>
            </a:pPr>
            <a:r>
              <a:rPr lang="en-US" sz="2800" dirty="0" smtClean="0"/>
              <a:t>      Penetrating </a:t>
            </a:r>
            <a:r>
              <a:rPr lang="en-US" sz="2800" dirty="0"/>
              <a:t>trauma to the mouth from foreign objects </a:t>
            </a:r>
            <a:r>
              <a:rPr lang="en-US" sz="2800" dirty="0" smtClean="0"/>
              <a:t>is sometimes </a:t>
            </a:r>
            <a:r>
              <a:rPr lang="en-US" sz="2800" dirty="0"/>
              <a:t>seen in dogs, injury secondary to tongue </a:t>
            </a:r>
            <a:r>
              <a:rPr lang="en-US" sz="2800" dirty="0" smtClean="0"/>
              <a:t>entrapment, resulting </a:t>
            </a:r>
            <a:r>
              <a:rPr lang="en-US" sz="2800" dirty="0"/>
              <a:t>in multiple </a:t>
            </a:r>
            <a:r>
              <a:rPr lang="en-US" sz="2800" dirty="0" smtClean="0"/>
              <a:t>lacerations </a:t>
            </a:r>
            <a:r>
              <a:rPr lang="en-US" sz="2800" dirty="0"/>
              <a:t>and traumatic </a:t>
            </a:r>
            <a:r>
              <a:rPr lang="en-US" sz="2800" dirty="0" smtClean="0"/>
              <a:t>amputation of </a:t>
            </a:r>
            <a:r>
              <a:rPr lang="en-US" sz="2800" dirty="0"/>
              <a:t>the entire tongue </a:t>
            </a:r>
            <a:r>
              <a:rPr lang="en-US" sz="2800" dirty="0" smtClean="0"/>
              <a:t>body; piranha bite and entrapment </a:t>
            </a:r>
            <a:r>
              <a:rPr lang="en-US" sz="2800" dirty="0"/>
              <a:t>of the tongue in a cage </a:t>
            </a:r>
            <a:r>
              <a:rPr lang="en-US" sz="2800" dirty="0" smtClean="0"/>
              <a:t>grate </a:t>
            </a:r>
            <a:r>
              <a:rPr lang="en-US" sz="2800" dirty="0"/>
              <a:t>and a </a:t>
            </a:r>
            <a:r>
              <a:rPr lang="en-US" sz="2800" dirty="0" smtClean="0"/>
              <a:t>chain-link fence. </a:t>
            </a:r>
          </a:p>
          <a:p>
            <a:pPr marL="0" indent="0" algn="just">
              <a:buNone/>
            </a:pPr>
            <a:r>
              <a:rPr lang="en-US" sz="2800" dirty="0" smtClean="0"/>
              <a:t>      Burns </a:t>
            </a:r>
            <a:r>
              <a:rPr lang="en-US" sz="2800" dirty="0"/>
              <a:t>from electrical cords are sometimes seen in</a:t>
            </a:r>
          </a:p>
          <a:p>
            <a:pPr marL="0" indent="0" algn="just">
              <a:buNone/>
            </a:pPr>
            <a:r>
              <a:rPr lang="en-US" sz="2800" dirty="0"/>
              <a:t>young dogs and cats and often involve the hard palate </a:t>
            </a:r>
            <a:r>
              <a:rPr lang="en-US" sz="2800" dirty="0" smtClean="0"/>
              <a:t>and gingiva.</a:t>
            </a:r>
          </a:p>
          <a:p>
            <a:pPr marL="0" indent="0" algn="just">
              <a:buNone/>
            </a:pPr>
            <a:r>
              <a:rPr lang="en-US" sz="2800" dirty="0"/>
              <a:t> </a:t>
            </a:r>
            <a:r>
              <a:rPr lang="en-US" sz="2800" dirty="0" smtClean="0"/>
              <a:t>     </a:t>
            </a:r>
            <a:r>
              <a:rPr lang="en-US" sz="2800" dirty="0"/>
              <a:t>Lacerations should be debrided and lavaged; most</a:t>
            </a:r>
          </a:p>
          <a:p>
            <a:pPr marL="0" indent="0" algn="just">
              <a:buNone/>
            </a:pPr>
            <a:r>
              <a:rPr lang="en-US" sz="2800" dirty="0"/>
              <a:t>can be closed </a:t>
            </a:r>
            <a:r>
              <a:rPr lang="en-US" sz="2800" dirty="0" smtClean="0"/>
              <a:t>primarily by suturing.</a:t>
            </a:r>
            <a:endParaRPr lang="en-US" sz="2800" dirty="0"/>
          </a:p>
        </p:txBody>
      </p:sp>
    </p:spTree>
    <p:extLst>
      <p:ext uri="{BB962C8B-B14F-4D97-AF65-F5344CB8AC3E}">
        <p14:creationId xmlns:p14="http://schemas.microsoft.com/office/powerpoint/2010/main" val="428067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8534400" cy="4525963"/>
          </a:xfrm>
        </p:spPr>
        <p:txBody>
          <a:bodyPr>
            <a:normAutofit/>
          </a:bodyPr>
          <a:lstStyle/>
          <a:p>
            <a:pPr marL="624078" indent="-514350" algn="just">
              <a:buClr>
                <a:schemeClr val="accent2"/>
              </a:buClr>
              <a:buFont typeface="+mj-lt"/>
              <a:buAutoNum type="arabicPeriod"/>
            </a:pPr>
            <a:r>
              <a:rPr lang="en-US" sz="2800" dirty="0" smtClean="0"/>
              <a:t>Monogastric </a:t>
            </a:r>
            <a:r>
              <a:rPr lang="en-US" sz="2800" dirty="0"/>
              <a:t>animals, such as hogs, cats, dogs, and </a:t>
            </a:r>
            <a:r>
              <a:rPr lang="en-US" sz="2800" dirty="0" smtClean="0"/>
              <a:t>humans.</a:t>
            </a:r>
          </a:p>
          <a:p>
            <a:pPr marL="624078" indent="-514350" algn="just">
              <a:buClr>
                <a:schemeClr val="accent2"/>
              </a:buClr>
              <a:buFont typeface="+mj-lt"/>
              <a:buAutoNum type="arabicPeriod"/>
            </a:pPr>
            <a:r>
              <a:rPr lang="en-US" sz="2800" dirty="0" smtClean="0"/>
              <a:t>The </a:t>
            </a:r>
            <a:r>
              <a:rPr lang="en-US" sz="2800" dirty="0"/>
              <a:t>ruminant digestive system </a:t>
            </a:r>
            <a:r>
              <a:rPr lang="en-US" sz="2800" dirty="0" smtClean="0"/>
              <a:t>is found </a:t>
            </a:r>
            <a:r>
              <a:rPr lang="en-US" sz="2800" dirty="0"/>
              <a:t>in cattle, sheep, goats, and </a:t>
            </a:r>
            <a:r>
              <a:rPr lang="en-US" sz="2800" dirty="0" smtClean="0"/>
              <a:t>deer.</a:t>
            </a:r>
          </a:p>
          <a:p>
            <a:pPr marL="624078" indent="-514350" algn="just">
              <a:buClr>
                <a:schemeClr val="accent2"/>
              </a:buClr>
              <a:buFont typeface="+mj-lt"/>
              <a:buAutoNum type="arabicPeriod"/>
            </a:pPr>
            <a:r>
              <a:rPr lang="en-US" sz="2800" dirty="0" smtClean="0"/>
              <a:t>The pseudo-ruminants are found in horse, </a:t>
            </a:r>
            <a:r>
              <a:rPr lang="en-US" sz="2800" dirty="0"/>
              <a:t>rabbits, guinea pigs, and hamsters</a:t>
            </a:r>
            <a:r>
              <a:rPr lang="en-US" sz="2800" dirty="0" smtClean="0"/>
              <a:t>.</a:t>
            </a:r>
          </a:p>
          <a:p>
            <a:pPr marL="624078" indent="-514350" algn="just">
              <a:buClr>
                <a:schemeClr val="accent2"/>
              </a:buClr>
              <a:buFont typeface="+mj-lt"/>
              <a:buAutoNum type="arabicPeriod"/>
            </a:pPr>
            <a:r>
              <a:rPr lang="en-US" sz="2800" dirty="0"/>
              <a:t>The avian digestive system, found in poultry, is completely different from the other three types of digestive systems.</a:t>
            </a:r>
          </a:p>
          <a:p>
            <a:pPr marL="109728" indent="0" algn="just">
              <a:buClr>
                <a:schemeClr val="accent2"/>
              </a:buClr>
              <a:buNone/>
            </a:pPr>
            <a:endParaRPr lang="en-US" sz="2800" dirty="0" smtClean="0"/>
          </a:p>
          <a:p>
            <a:pPr marL="109728" indent="0">
              <a:buNone/>
            </a:pPr>
            <a:endParaRPr lang="en-US" dirty="0"/>
          </a:p>
          <a:p>
            <a:pPr marL="109728" indent="0">
              <a:buNone/>
            </a:pPr>
            <a:endParaRPr lang="en-US" dirty="0"/>
          </a:p>
          <a:p>
            <a:pPr marL="109728" indent="0">
              <a:buNone/>
            </a:pPr>
            <a:endParaRPr lang="en-US" dirty="0"/>
          </a:p>
        </p:txBody>
      </p:sp>
      <p:sp>
        <p:nvSpPr>
          <p:cNvPr id="3" name="Title 2"/>
          <p:cNvSpPr>
            <a:spLocks noGrp="1"/>
          </p:cNvSpPr>
          <p:nvPr>
            <p:ph type="title"/>
          </p:nvPr>
        </p:nvSpPr>
        <p:spPr/>
        <p:txBody>
          <a:bodyPr/>
          <a:lstStyle/>
          <a:p>
            <a:pPr algn="ctr"/>
            <a:r>
              <a:rPr lang="en-US" dirty="0" smtClean="0"/>
              <a:t>Continue…………….</a:t>
            </a:r>
            <a:endParaRPr lang="en-US" dirty="0"/>
          </a:p>
        </p:txBody>
      </p:sp>
    </p:spTree>
    <p:extLst>
      <p:ext uri="{BB962C8B-B14F-4D97-AF65-F5344CB8AC3E}">
        <p14:creationId xmlns:p14="http://schemas.microsoft.com/office/powerpoint/2010/main" val="1922466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8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5257800"/>
            <a:ext cx="7010400" cy="584775"/>
          </a:xfrm>
          <a:prstGeom prst="rect">
            <a:avLst/>
          </a:prstGeom>
          <a:noFill/>
        </p:spPr>
        <p:txBody>
          <a:bodyPr wrap="square" rtlCol="0">
            <a:spAutoFit/>
          </a:bodyPr>
          <a:lstStyle/>
          <a:p>
            <a:r>
              <a:rPr lang="en-US" sz="3200" b="1" dirty="0" smtClean="0"/>
              <a:t>Protruded tongue with lacerated trauma</a:t>
            </a:r>
            <a:endParaRPr lang="en-US" sz="3200" b="1" dirty="0"/>
          </a:p>
        </p:txBody>
      </p:sp>
    </p:spTree>
    <p:extLst>
      <p:ext uri="{BB962C8B-B14F-4D97-AF65-F5344CB8AC3E}">
        <p14:creationId xmlns:p14="http://schemas.microsoft.com/office/powerpoint/2010/main" val="1352955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5867400"/>
          </a:xfrm>
        </p:spPr>
        <p:txBody>
          <a:bodyPr>
            <a:normAutofit fontScale="77500" lnSpcReduction="20000"/>
          </a:bodyPr>
          <a:lstStyle/>
          <a:p>
            <a:pPr marL="0" indent="0" algn="ctr">
              <a:buNone/>
            </a:pPr>
            <a:r>
              <a:rPr lang="en-US" sz="20000" dirty="0" smtClean="0"/>
              <a:t>Quiz </a:t>
            </a:r>
          </a:p>
          <a:p>
            <a:pPr marL="0" indent="0" algn="ctr">
              <a:buNone/>
            </a:pPr>
            <a:r>
              <a:rPr lang="en-US" sz="12600" dirty="0" smtClean="0"/>
              <a:t>and </a:t>
            </a:r>
          </a:p>
          <a:p>
            <a:pPr marL="0" indent="0" algn="ctr">
              <a:buNone/>
            </a:pPr>
            <a:r>
              <a:rPr lang="en-US" sz="20000" dirty="0" smtClean="0"/>
              <a:t>Rest</a:t>
            </a:r>
            <a:r>
              <a:rPr lang="en-US" sz="2600" dirty="0" smtClean="0"/>
              <a:t> </a:t>
            </a:r>
            <a:endParaRPr lang="en-US" dirty="0"/>
          </a:p>
        </p:txBody>
      </p:sp>
    </p:spTree>
    <p:extLst>
      <p:ext uri="{BB962C8B-B14F-4D97-AF65-F5344CB8AC3E}">
        <p14:creationId xmlns:p14="http://schemas.microsoft.com/office/powerpoint/2010/main" val="1802265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Salivary Glands Affections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254496"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524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Anatomy of salivary glands</a:t>
            </a:r>
            <a:endParaRPr lang="en-US" dirty="0"/>
          </a:p>
        </p:txBody>
      </p:sp>
      <p:sp>
        <p:nvSpPr>
          <p:cNvPr id="3" name="Content Placeholder 2"/>
          <p:cNvSpPr>
            <a:spLocks noGrp="1"/>
          </p:cNvSpPr>
          <p:nvPr>
            <p:ph idx="1"/>
          </p:nvPr>
        </p:nvSpPr>
        <p:spPr/>
        <p:txBody>
          <a:bodyPr/>
          <a:lstStyle/>
          <a:p>
            <a:pPr marL="0" indent="0" algn="just">
              <a:buNone/>
            </a:pPr>
            <a:r>
              <a:rPr lang="en-US" dirty="0" smtClean="0"/>
              <a:t>     </a:t>
            </a:r>
            <a:r>
              <a:rPr lang="en-US" sz="2800" dirty="0" smtClean="0"/>
              <a:t>*The </a:t>
            </a:r>
            <a:r>
              <a:rPr lang="en-US" sz="2800" dirty="0"/>
              <a:t>salivary glands in dogs and cats are categorized as </a:t>
            </a:r>
            <a:r>
              <a:rPr lang="en-US" sz="2800" dirty="0" smtClean="0"/>
              <a:t>major or </a:t>
            </a:r>
            <a:r>
              <a:rPr lang="en-US" sz="2800" dirty="0"/>
              <a:t>minor, depending on their </a:t>
            </a:r>
            <a:r>
              <a:rPr lang="en-US" sz="2800" dirty="0" smtClean="0"/>
              <a:t>size, </a:t>
            </a:r>
            <a:r>
              <a:rPr lang="en-US" sz="2800" dirty="0"/>
              <a:t>location and the </a:t>
            </a:r>
            <a:r>
              <a:rPr lang="en-US" sz="2800" dirty="0" smtClean="0"/>
              <a:t>contribution of </a:t>
            </a:r>
            <a:r>
              <a:rPr lang="en-US" sz="2800" dirty="0"/>
              <a:t>saliva. </a:t>
            </a:r>
            <a:endParaRPr lang="en-US" sz="2800" dirty="0" smtClean="0"/>
          </a:p>
          <a:p>
            <a:pPr marL="0" indent="0" algn="just">
              <a:buNone/>
            </a:pPr>
            <a:r>
              <a:rPr lang="en-US" sz="2800" dirty="0" smtClean="0"/>
              <a:t>     *The </a:t>
            </a:r>
            <a:r>
              <a:rPr lang="en-US" sz="2800" dirty="0"/>
              <a:t>four major </a:t>
            </a:r>
            <a:r>
              <a:rPr lang="en-US" sz="2800" dirty="0" smtClean="0"/>
              <a:t>pairs of salivary </a:t>
            </a:r>
            <a:r>
              <a:rPr lang="en-US" sz="2800" dirty="0"/>
              <a:t>glands in dogs </a:t>
            </a:r>
            <a:r>
              <a:rPr lang="en-US" sz="2800" dirty="0" smtClean="0"/>
              <a:t>and cats </a:t>
            </a:r>
            <a:r>
              <a:rPr lang="en-US" sz="2800" dirty="0"/>
              <a:t>are </a:t>
            </a:r>
            <a:endParaRPr lang="en-US" sz="2800" dirty="0" smtClean="0"/>
          </a:p>
          <a:p>
            <a:pPr marL="0" indent="0" algn="just">
              <a:buNone/>
            </a:pPr>
            <a:r>
              <a:rPr lang="en-US" sz="2800" dirty="0" smtClean="0"/>
              <a:t>1- Parotid, </a:t>
            </a:r>
          </a:p>
          <a:p>
            <a:pPr marL="0" indent="0" algn="just">
              <a:buNone/>
            </a:pPr>
            <a:r>
              <a:rPr lang="en-US" sz="2800" dirty="0" smtClean="0"/>
              <a:t>2- Mandibular, </a:t>
            </a:r>
          </a:p>
          <a:p>
            <a:pPr marL="0" indent="0" algn="just">
              <a:buNone/>
            </a:pPr>
            <a:r>
              <a:rPr lang="en-US" sz="2800" dirty="0" smtClean="0"/>
              <a:t>3- Sublingual, and </a:t>
            </a:r>
          </a:p>
          <a:p>
            <a:pPr marL="0" indent="0" algn="just">
              <a:buNone/>
            </a:pPr>
            <a:r>
              <a:rPr lang="en-US" sz="2800" dirty="0" smtClean="0"/>
              <a:t>4- Zygomatic. </a:t>
            </a:r>
          </a:p>
        </p:txBody>
      </p:sp>
    </p:spTree>
    <p:extLst>
      <p:ext uri="{BB962C8B-B14F-4D97-AF65-F5344CB8AC3E}">
        <p14:creationId xmlns:p14="http://schemas.microsoft.com/office/powerpoint/2010/main" val="3910788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5943600"/>
          </a:xfrm>
        </p:spPr>
        <p:txBody>
          <a:bodyPr>
            <a:noAutofit/>
          </a:bodyPr>
          <a:lstStyle/>
          <a:p>
            <a:pPr marL="0" indent="0" algn="just">
              <a:buNone/>
            </a:pPr>
            <a:r>
              <a:rPr lang="en-US" sz="2800" dirty="0" smtClean="0"/>
              <a:t>      </a:t>
            </a:r>
            <a:r>
              <a:rPr lang="en-US" sz="2800" dirty="0"/>
              <a:t> </a:t>
            </a:r>
            <a:r>
              <a:rPr lang="en-US" sz="2800" dirty="0" smtClean="0"/>
              <a:t>The </a:t>
            </a:r>
            <a:r>
              <a:rPr lang="en-US" sz="2800" dirty="0"/>
              <a:t>minor salivary </a:t>
            </a:r>
            <a:r>
              <a:rPr lang="en-US" sz="2800" dirty="0" smtClean="0"/>
              <a:t>glands are </a:t>
            </a:r>
            <a:r>
              <a:rPr lang="en-US" sz="2800" dirty="0"/>
              <a:t>named by their </a:t>
            </a:r>
            <a:r>
              <a:rPr lang="en-US" sz="2800" dirty="0" smtClean="0"/>
              <a:t>location, </a:t>
            </a:r>
            <a:r>
              <a:rPr lang="en-US" sz="2800" dirty="0"/>
              <a:t>typically small collections </a:t>
            </a:r>
            <a:r>
              <a:rPr lang="en-US" sz="2800" dirty="0" smtClean="0"/>
              <a:t>of salivary </a:t>
            </a:r>
            <a:r>
              <a:rPr lang="en-US" sz="2800" dirty="0"/>
              <a:t>tissue surrounding the oral cavity that drain </a:t>
            </a:r>
            <a:r>
              <a:rPr lang="en-US" sz="2800" dirty="0" smtClean="0"/>
              <a:t>their secretions </a:t>
            </a:r>
            <a:r>
              <a:rPr lang="en-US" sz="2800" dirty="0"/>
              <a:t>directly into the oral cavity to keep it </a:t>
            </a:r>
            <a:r>
              <a:rPr lang="en-US" sz="2800" dirty="0" smtClean="0"/>
              <a:t>moist, These glands includes</a:t>
            </a:r>
          </a:p>
          <a:p>
            <a:pPr marL="0" indent="0" algn="just">
              <a:buNone/>
            </a:pPr>
            <a:r>
              <a:rPr lang="en-US" sz="2800" dirty="0" smtClean="0"/>
              <a:t>1- Buccal, </a:t>
            </a:r>
          </a:p>
          <a:p>
            <a:pPr marL="0" indent="0" algn="just">
              <a:buNone/>
            </a:pPr>
            <a:r>
              <a:rPr lang="en-US" sz="2800" dirty="0" smtClean="0"/>
              <a:t>2- Labial, </a:t>
            </a:r>
          </a:p>
          <a:p>
            <a:pPr marL="0" indent="0" algn="just">
              <a:buNone/>
            </a:pPr>
            <a:r>
              <a:rPr lang="en-US" sz="2800" dirty="0" smtClean="0"/>
              <a:t>3- Lingual, </a:t>
            </a:r>
          </a:p>
          <a:p>
            <a:pPr marL="0" indent="0" algn="just">
              <a:buNone/>
            </a:pPr>
            <a:r>
              <a:rPr lang="en-US" sz="2800" dirty="0" smtClean="0"/>
              <a:t>4- Tonsillar, </a:t>
            </a:r>
          </a:p>
          <a:p>
            <a:pPr marL="0" indent="0" algn="just">
              <a:buNone/>
            </a:pPr>
            <a:r>
              <a:rPr lang="en-US" sz="2800" dirty="0" smtClean="0"/>
              <a:t>5- Palatine, and </a:t>
            </a:r>
          </a:p>
          <a:p>
            <a:pPr marL="0" indent="0" algn="just">
              <a:buNone/>
            </a:pPr>
            <a:r>
              <a:rPr lang="en-US" sz="2800" dirty="0" smtClean="0"/>
              <a:t>6- Molar.</a:t>
            </a:r>
            <a:endParaRPr lang="en-US" sz="2800" dirty="0"/>
          </a:p>
        </p:txBody>
      </p:sp>
    </p:spTree>
    <p:extLst>
      <p:ext uri="{BB962C8B-B14F-4D97-AF65-F5344CB8AC3E}">
        <p14:creationId xmlns:p14="http://schemas.microsoft.com/office/powerpoint/2010/main" val="1256474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PHYSIOLOGY</a:t>
            </a:r>
          </a:p>
        </p:txBody>
      </p:sp>
      <p:sp>
        <p:nvSpPr>
          <p:cNvPr id="3" name="Content Placeholder 2"/>
          <p:cNvSpPr>
            <a:spLocks noGrp="1"/>
          </p:cNvSpPr>
          <p:nvPr>
            <p:ph idx="1"/>
          </p:nvPr>
        </p:nvSpPr>
        <p:spPr/>
        <p:txBody>
          <a:bodyPr/>
          <a:lstStyle/>
          <a:p>
            <a:pPr marL="0" indent="0" algn="just">
              <a:buNone/>
            </a:pPr>
            <a:r>
              <a:rPr lang="en-US" sz="2800" dirty="0" smtClean="0"/>
              <a:t>     *Salivary </a:t>
            </a:r>
            <a:r>
              <a:rPr lang="en-US" sz="2800" dirty="0"/>
              <a:t>glands in dogs and cats produce </a:t>
            </a:r>
            <a:r>
              <a:rPr lang="en-US" sz="2800" dirty="0" smtClean="0"/>
              <a:t>saliva (serous, mucus) </a:t>
            </a:r>
            <a:r>
              <a:rPr lang="en-US" sz="2800" dirty="0"/>
              <a:t>that </a:t>
            </a:r>
            <a:r>
              <a:rPr lang="en-US" sz="2800" dirty="0" smtClean="0"/>
              <a:t>primarily functions </a:t>
            </a:r>
            <a:r>
              <a:rPr lang="en-US" sz="2800" dirty="0"/>
              <a:t>to lubricate ingesta and facilitate packaging of a </a:t>
            </a:r>
            <a:r>
              <a:rPr lang="en-US" sz="2800" dirty="0" smtClean="0"/>
              <a:t>food bolus </a:t>
            </a:r>
            <a:r>
              <a:rPr lang="en-US" sz="2800" dirty="0"/>
              <a:t>for its passage down the </a:t>
            </a:r>
            <a:r>
              <a:rPr lang="en-US" sz="2800" dirty="0" smtClean="0"/>
              <a:t>esophagus.</a:t>
            </a:r>
          </a:p>
          <a:p>
            <a:pPr marL="0" indent="0" algn="just">
              <a:buNone/>
            </a:pPr>
            <a:r>
              <a:rPr lang="en-US" sz="2800" dirty="0" smtClean="0"/>
              <a:t>     *Other functions of </a:t>
            </a:r>
            <a:r>
              <a:rPr lang="en-US" sz="2800" dirty="0"/>
              <a:t>saliva include thermoregulation (evaporative cooling), </a:t>
            </a:r>
            <a:r>
              <a:rPr lang="en-US" sz="2800" dirty="0" smtClean="0"/>
              <a:t>oral cavity </a:t>
            </a:r>
            <a:r>
              <a:rPr lang="en-US" sz="2800" dirty="0"/>
              <a:t>cleansing, buffering of weak acids, reduction of </a:t>
            </a:r>
            <a:r>
              <a:rPr lang="en-US" sz="2800" dirty="0" smtClean="0"/>
              <a:t>oral bacterial </a:t>
            </a:r>
            <a:r>
              <a:rPr lang="en-US" sz="2800" dirty="0"/>
              <a:t>growth, </a:t>
            </a:r>
            <a:r>
              <a:rPr lang="en-US" sz="2800" dirty="0" smtClean="0"/>
              <a:t>and protection </a:t>
            </a:r>
            <a:r>
              <a:rPr lang="en-US" sz="2800" dirty="0"/>
              <a:t>of surface epithelium in </a:t>
            </a:r>
            <a:r>
              <a:rPr lang="en-US" sz="2800" dirty="0" smtClean="0"/>
              <a:t>the oral </a:t>
            </a:r>
            <a:r>
              <a:rPr lang="en-US" sz="2800" dirty="0"/>
              <a:t>cavity</a:t>
            </a:r>
          </a:p>
        </p:txBody>
      </p:sp>
    </p:spTree>
    <p:extLst>
      <p:ext uri="{BB962C8B-B14F-4D97-AF65-F5344CB8AC3E}">
        <p14:creationId xmlns:p14="http://schemas.microsoft.com/office/powerpoint/2010/main" val="2848194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5410200" cy="990600"/>
          </a:xfrm>
        </p:spPr>
        <p:txBody>
          <a:bodyPr/>
          <a:lstStyle/>
          <a:p>
            <a:r>
              <a:rPr lang="en-US" dirty="0" smtClean="0"/>
              <a:t>Advantages of </a:t>
            </a:r>
            <a:r>
              <a:rPr lang="en-US" dirty="0"/>
              <a:t>S</a:t>
            </a:r>
            <a:r>
              <a:rPr lang="en-US" dirty="0" smtClean="0"/>
              <a:t>aliva </a:t>
            </a:r>
            <a:endParaRPr lang="en-US" dirty="0"/>
          </a:p>
        </p:txBody>
      </p:sp>
      <p:sp>
        <p:nvSpPr>
          <p:cNvPr id="3" name="Content Placeholder 2"/>
          <p:cNvSpPr>
            <a:spLocks noGrp="1"/>
          </p:cNvSpPr>
          <p:nvPr>
            <p:ph idx="1"/>
          </p:nvPr>
        </p:nvSpPr>
        <p:spPr/>
        <p:txBody>
          <a:bodyPr>
            <a:normAutofit/>
          </a:bodyPr>
          <a:lstStyle/>
          <a:p>
            <a:pPr marL="0" indent="0" algn="just">
              <a:lnSpc>
                <a:spcPct val="150000"/>
              </a:lnSpc>
              <a:buNone/>
            </a:pPr>
            <a:r>
              <a:rPr lang="en-US" sz="2800" dirty="0"/>
              <a:t>1-Keep the mouth moist.</a:t>
            </a:r>
          </a:p>
          <a:p>
            <a:pPr marL="0" indent="0" algn="just">
              <a:lnSpc>
                <a:spcPct val="150000"/>
              </a:lnSpc>
              <a:buNone/>
            </a:pPr>
            <a:r>
              <a:rPr lang="en-US" sz="2800" dirty="0"/>
              <a:t>2-Wet &amp; lubricate food materials.</a:t>
            </a:r>
          </a:p>
          <a:p>
            <a:pPr marL="0" indent="0" algn="just">
              <a:lnSpc>
                <a:spcPct val="150000"/>
              </a:lnSpc>
              <a:buNone/>
            </a:pPr>
            <a:r>
              <a:rPr lang="en-US" sz="2800" dirty="0"/>
              <a:t>3-Dissolved some elements of food.</a:t>
            </a:r>
          </a:p>
          <a:p>
            <a:pPr marL="0" indent="0" algn="just">
              <a:lnSpc>
                <a:spcPct val="150000"/>
              </a:lnSpc>
              <a:buNone/>
            </a:pPr>
            <a:r>
              <a:rPr lang="en-US" sz="2800" dirty="0"/>
              <a:t>4-Enables of appreciation of taste.</a:t>
            </a:r>
          </a:p>
          <a:p>
            <a:pPr marL="0" indent="0" algn="just">
              <a:lnSpc>
                <a:spcPct val="150000"/>
              </a:lnSpc>
              <a:buNone/>
            </a:pPr>
            <a:r>
              <a:rPr lang="en-US" sz="2800" dirty="0"/>
              <a:t>5-It initiates digestion of starchy food.</a:t>
            </a:r>
          </a:p>
        </p:txBody>
      </p:sp>
    </p:spTree>
    <p:extLst>
      <p:ext uri="{BB962C8B-B14F-4D97-AF65-F5344CB8AC3E}">
        <p14:creationId xmlns:p14="http://schemas.microsoft.com/office/powerpoint/2010/main" val="4149281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pPr algn="ctr"/>
            <a:r>
              <a:rPr lang="en-US" dirty="0" smtClean="0"/>
              <a:t>Salivary </a:t>
            </a:r>
            <a:r>
              <a:rPr lang="en-US" dirty="0"/>
              <a:t>G</a:t>
            </a:r>
            <a:r>
              <a:rPr lang="en-US" dirty="0" smtClean="0"/>
              <a:t>lands Affections</a:t>
            </a:r>
            <a:endParaRPr lang="en-US" dirty="0"/>
          </a:p>
        </p:txBody>
      </p:sp>
      <p:sp>
        <p:nvSpPr>
          <p:cNvPr id="3" name="Content Placeholder 2"/>
          <p:cNvSpPr>
            <a:spLocks noGrp="1"/>
          </p:cNvSpPr>
          <p:nvPr>
            <p:ph idx="1"/>
          </p:nvPr>
        </p:nvSpPr>
        <p:spPr>
          <a:xfrm>
            <a:off x="228600" y="1295400"/>
            <a:ext cx="8686800" cy="4876800"/>
          </a:xfrm>
        </p:spPr>
        <p:txBody>
          <a:bodyPr>
            <a:noAutofit/>
          </a:bodyPr>
          <a:lstStyle/>
          <a:p>
            <a:pPr marL="0" indent="0" algn="just">
              <a:buNone/>
            </a:pPr>
            <a:r>
              <a:rPr lang="en-US" sz="3200" dirty="0" smtClean="0"/>
              <a:t>1- Nonsurgical salivary gland disease </a:t>
            </a:r>
          </a:p>
          <a:p>
            <a:pPr marL="0" indent="0" algn="just">
              <a:buNone/>
            </a:pPr>
            <a:r>
              <a:rPr lang="en-US" sz="2800" dirty="0" smtClean="0"/>
              <a:t>     </a:t>
            </a:r>
            <a:r>
              <a:rPr lang="en-US" sz="2800" dirty="0" smtClean="0">
                <a:solidFill>
                  <a:srgbClr val="FF0000"/>
                </a:solidFill>
              </a:rPr>
              <a:t>A-</a:t>
            </a:r>
            <a:r>
              <a:rPr lang="en-US" sz="2800" dirty="0" smtClean="0"/>
              <a:t> </a:t>
            </a:r>
            <a:r>
              <a:rPr lang="en-US" sz="2800" dirty="0" smtClean="0">
                <a:solidFill>
                  <a:srgbClr val="FF0000"/>
                </a:solidFill>
              </a:rPr>
              <a:t>Sialadenosis</a:t>
            </a:r>
            <a:r>
              <a:rPr lang="en-US" sz="2800" dirty="0" smtClean="0"/>
              <a:t>: </a:t>
            </a:r>
            <a:r>
              <a:rPr lang="en-US" sz="2800" dirty="0"/>
              <a:t>is a noninflammatory swelling of the </a:t>
            </a:r>
            <a:r>
              <a:rPr lang="en-US" sz="2800" dirty="0" smtClean="0"/>
              <a:t>salivary glands</a:t>
            </a:r>
            <a:r>
              <a:rPr lang="en-US" sz="2800" dirty="0"/>
              <a:t>, most commonly affecting the mandibular </a:t>
            </a:r>
            <a:r>
              <a:rPr lang="en-US" sz="2800" dirty="0" smtClean="0"/>
              <a:t>salivary glands, the </a:t>
            </a:r>
            <a:r>
              <a:rPr lang="en-US" sz="2800" dirty="0"/>
              <a:t>cause is </a:t>
            </a:r>
            <a:r>
              <a:rPr lang="en-US" sz="2800" dirty="0" smtClean="0">
                <a:solidFill>
                  <a:srgbClr val="FF0000"/>
                </a:solidFill>
              </a:rPr>
              <a:t>unknown</a:t>
            </a:r>
            <a:r>
              <a:rPr lang="en-US" sz="2800" dirty="0" smtClean="0"/>
              <a:t>.</a:t>
            </a:r>
          </a:p>
          <a:p>
            <a:pPr marL="0" indent="0" algn="just">
              <a:buNone/>
            </a:pPr>
            <a:r>
              <a:rPr lang="en-US" sz="2800" dirty="0">
                <a:solidFill>
                  <a:srgbClr val="FF0000"/>
                </a:solidFill>
              </a:rPr>
              <a:t> </a:t>
            </a:r>
            <a:r>
              <a:rPr lang="en-US" sz="2800" dirty="0" smtClean="0">
                <a:solidFill>
                  <a:srgbClr val="FF0000"/>
                </a:solidFill>
              </a:rPr>
              <a:t>    Clinical </a:t>
            </a:r>
            <a:r>
              <a:rPr lang="en-US" sz="2800" dirty="0">
                <a:solidFill>
                  <a:srgbClr val="FF0000"/>
                </a:solidFill>
              </a:rPr>
              <a:t>signs in dogs </a:t>
            </a:r>
            <a:r>
              <a:rPr lang="en-US" sz="2800" dirty="0" smtClean="0">
                <a:solidFill>
                  <a:srgbClr val="FF0000"/>
                </a:solidFill>
              </a:rPr>
              <a:t>include:</a:t>
            </a:r>
          </a:p>
          <a:p>
            <a:pPr marL="0" indent="0" algn="just">
              <a:buNone/>
            </a:pPr>
            <a:r>
              <a:rPr lang="en-US" sz="2800" dirty="0" smtClean="0"/>
              <a:t>     </a:t>
            </a:r>
            <a:r>
              <a:rPr lang="en-US" sz="2800" dirty="0"/>
              <a:t>R</a:t>
            </a:r>
            <a:r>
              <a:rPr lang="en-US" sz="2800" dirty="0" smtClean="0"/>
              <a:t>etching</a:t>
            </a:r>
            <a:r>
              <a:rPr lang="en-US" sz="2800" dirty="0"/>
              <a:t>, gulping, lip smacking, hypersalivation, and </a:t>
            </a:r>
            <a:r>
              <a:rPr lang="en-US" sz="2800" dirty="0" smtClean="0"/>
              <a:t>weight loss</a:t>
            </a:r>
            <a:r>
              <a:rPr lang="en-US" sz="2800" dirty="0"/>
              <a:t>. </a:t>
            </a:r>
            <a:endParaRPr lang="en-US" sz="2800" dirty="0" smtClean="0"/>
          </a:p>
          <a:p>
            <a:pPr marL="0" indent="0" algn="just">
              <a:buNone/>
            </a:pPr>
            <a:r>
              <a:rPr lang="en-US" sz="2800" dirty="0" smtClean="0"/>
              <a:t>     Affected </a:t>
            </a:r>
            <a:r>
              <a:rPr lang="en-US" sz="2800" dirty="0"/>
              <a:t>glands are enlarged but are usually </a:t>
            </a:r>
            <a:r>
              <a:rPr lang="en-US" sz="2800" dirty="0" smtClean="0"/>
              <a:t>nonpainful, histologically</a:t>
            </a:r>
            <a:r>
              <a:rPr lang="en-US" sz="2800" dirty="0"/>
              <a:t>, affected glands show minimal to no </a:t>
            </a:r>
            <a:r>
              <a:rPr lang="en-US" sz="2800" dirty="0" smtClean="0"/>
              <a:t>changes in shape.</a:t>
            </a:r>
            <a:endParaRPr lang="en-US" sz="2800" dirty="0"/>
          </a:p>
        </p:txBody>
      </p:sp>
    </p:spTree>
    <p:extLst>
      <p:ext uri="{BB962C8B-B14F-4D97-AF65-F5344CB8AC3E}">
        <p14:creationId xmlns:p14="http://schemas.microsoft.com/office/powerpoint/2010/main" val="1713258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Continue…………….</a:t>
            </a:r>
            <a:endParaRPr lang="en-US" dirty="0"/>
          </a:p>
        </p:txBody>
      </p:sp>
      <p:sp>
        <p:nvSpPr>
          <p:cNvPr id="3" name="Content Placeholder 2"/>
          <p:cNvSpPr>
            <a:spLocks noGrp="1"/>
          </p:cNvSpPr>
          <p:nvPr>
            <p:ph idx="1"/>
          </p:nvPr>
        </p:nvSpPr>
        <p:spPr>
          <a:xfrm>
            <a:off x="457200" y="1600200"/>
            <a:ext cx="8458200" cy="4876800"/>
          </a:xfrm>
        </p:spPr>
        <p:txBody>
          <a:bodyPr/>
          <a:lstStyle/>
          <a:p>
            <a:pPr marL="0" indent="0">
              <a:buNone/>
            </a:pPr>
            <a:r>
              <a:rPr lang="en-US" sz="2800" dirty="0">
                <a:solidFill>
                  <a:srgbClr val="FF0000"/>
                </a:solidFill>
              </a:rPr>
              <a:t>B</a:t>
            </a:r>
            <a:r>
              <a:rPr lang="en-US" sz="2800" dirty="0" smtClean="0">
                <a:solidFill>
                  <a:srgbClr val="FF0000"/>
                </a:solidFill>
              </a:rPr>
              <a:t>- </a:t>
            </a:r>
            <a:r>
              <a:rPr lang="en-US" sz="2800" dirty="0">
                <a:solidFill>
                  <a:srgbClr val="FF0000"/>
                </a:solidFill>
              </a:rPr>
              <a:t>Sialadenitis and Necrotizing </a:t>
            </a:r>
            <a:r>
              <a:rPr lang="en-US" sz="2800" dirty="0" smtClean="0">
                <a:solidFill>
                  <a:srgbClr val="FF0000"/>
                </a:solidFill>
              </a:rPr>
              <a:t>Sialometaplasia:</a:t>
            </a:r>
          </a:p>
          <a:p>
            <a:pPr marL="0" indent="0" algn="just">
              <a:buNone/>
            </a:pPr>
            <a:r>
              <a:rPr lang="en-US" sz="3200" dirty="0">
                <a:latin typeface="Times New Roman" panose="02020603050405020304" pitchFamily="18" charset="0"/>
                <a:cs typeface="Times New Roman" panose="02020603050405020304" pitchFamily="18" charset="0"/>
              </a:rPr>
              <a:t>     Salivary glands can develop inflammation (sialadenitis) </a:t>
            </a:r>
            <a:r>
              <a:rPr lang="en-US" sz="3200" dirty="0" smtClean="0">
                <a:latin typeface="Times New Roman" panose="02020603050405020304" pitchFamily="18" charset="0"/>
                <a:cs typeface="Times New Roman" panose="02020603050405020304" pitchFamily="18" charset="0"/>
              </a:rPr>
              <a:t>that occasionally </a:t>
            </a:r>
            <a:r>
              <a:rPr lang="en-US" sz="3200" dirty="0">
                <a:latin typeface="Times New Roman" panose="02020603050405020304" pitchFamily="18" charset="0"/>
                <a:cs typeface="Times New Roman" panose="02020603050405020304" pitchFamily="18" charset="0"/>
              </a:rPr>
              <a:t>progresses to glandular necrosis and ductal </a:t>
            </a:r>
            <a:r>
              <a:rPr lang="en-US" sz="3200" dirty="0" smtClean="0">
                <a:latin typeface="Times New Roman" panose="02020603050405020304" pitchFamily="18" charset="0"/>
                <a:cs typeface="Times New Roman" panose="02020603050405020304" pitchFamily="18" charset="0"/>
              </a:rPr>
              <a:t>metaplasia. Sialadenitis </a:t>
            </a:r>
            <a:r>
              <a:rPr lang="en-US" sz="3200" dirty="0">
                <a:latin typeface="Times New Roman" panose="02020603050405020304" pitchFamily="18" charset="0"/>
                <a:cs typeface="Times New Roman" panose="02020603050405020304" pitchFamily="18" charset="0"/>
              </a:rPr>
              <a:t>and necrotizing sialometaplasia have </a:t>
            </a:r>
            <a:r>
              <a:rPr lang="en-US" sz="3200" dirty="0" smtClean="0">
                <a:latin typeface="Times New Roman" panose="02020603050405020304" pitchFamily="18" charset="0"/>
                <a:cs typeface="Times New Roman" panose="02020603050405020304" pitchFamily="18" charset="0"/>
              </a:rPr>
              <a:t>clinical signs </a:t>
            </a:r>
            <a:r>
              <a:rPr lang="en-US" sz="3200" dirty="0">
                <a:latin typeface="Times New Roman" panose="02020603050405020304" pitchFamily="18" charset="0"/>
                <a:cs typeface="Times New Roman" panose="02020603050405020304" pitchFamily="18" charset="0"/>
              </a:rPr>
              <a:t>very similar </a:t>
            </a:r>
            <a:r>
              <a:rPr lang="en-US" sz="3200" dirty="0" smtClean="0">
                <a:latin typeface="Times New Roman" panose="02020603050405020304" pitchFamily="18" charset="0"/>
                <a:cs typeface="Times New Roman" panose="02020603050405020304" pitchFamily="18" charset="0"/>
              </a:rPr>
              <a:t>to sialadenosis</a:t>
            </a:r>
            <a:r>
              <a:rPr lang="en-US" sz="3200" dirty="0">
                <a:latin typeface="Times New Roman" panose="02020603050405020304" pitchFamily="18" charset="0"/>
                <a:cs typeface="Times New Roman" panose="02020603050405020304" pitchFamily="18" charset="0"/>
              </a:rPr>
              <a:t>, with the addition of </a:t>
            </a:r>
            <a:r>
              <a:rPr lang="en-US" sz="3200" dirty="0" smtClean="0">
                <a:latin typeface="Times New Roman" panose="02020603050405020304" pitchFamily="18" charset="0"/>
                <a:cs typeface="Times New Roman" panose="02020603050405020304" pitchFamily="18" charset="0"/>
              </a:rPr>
              <a:t>pain upon </a:t>
            </a:r>
            <a:r>
              <a:rPr lang="en-US" sz="3200" dirty="0">
                <a:latin typeface="Times New Roman" panose="02020603050405020304" pitchFamily="18" charset="0"/>
                <a:cs typeface="Times New Roman" panose="02020603050405020304" pitchFamily="18" charset="0"/>
              </a:rPr>
              <a:t>palpation of the affected glands and </a:t>
            </a:r>
            <a:r>
              <a:rPr lang="en-US" sz="3200" dirty="0" smtClean="0">
                <a:latin typeface="Times New Roman" panose="02020603050405020304" pitchFamily="18" charset="0"/>
                <a:cs typeface="Times New Roman" panose="02020603050405020304" pitchFamily="18" charset="0"/>
              </a:rPr>
              <a:t>vomiting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25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990600"/>
          </a:xfrm>
        </p:spPr>
        <p:txBody>
          <a:bodyPr>
            <a:normAutofit/>
          </a:bodyPr>
          <a:lstStyle/>
          <a:p>
            <a:pPr algn="ctr"/>
            <a:r>
              <a:rPr lang="en-US" dirty="0" smtClean="0"/>
              <a:t>Continue……………..</a:t>
            </a:r>
            <a:endParaRPr lang="en-US" dirty="0"/>
          </a:p>
        </p:txBody>
      </p:sp>
      <p:sp>
        <p:nvSpPr>
          <p:cNvPr id="3" name="Content Placeholder 2"/>
          <p:cNvSpPr>
            <a:spLocks noGrp="1"/>
          </p:cNvSpPr>
          <p:nvPr>
            <p:ph idx="1"/>
          </p:nvPr>
        </p:nvSpPr>
        <p:spPr>
          <a:xfrm>
            <a:off x="304800" y="1143000"/>
            <a:ext cx="8610600" cy="5486400"/>
          </a:xfrm>
        </p:spPr>
        <p:txBody>
          <a:bodyPr>
            <a:noAutofit/>
          </a:bodyPr>
          <a:lstStyle/>
          <a:p>
            <a:pPr marL="0" indent="0" algn="just">
              <a:buNone/>
            </a:pPr>
            <a:r>
              <a:rPr lang="en-US" sz="3200" dirty="0" smtClean="0"/>
              <a:t>2- Surgical Salivary Gland Disease:</a:t>
            </a:r>
          </a:p>
          <a:p>
            <a:pPr marL="0" indent="0" algn="just">
              <a:buNone/>
            </a:pPr>
            <a:r>
              <a:rPr lang="en-US" sz="2800" dirty="0" smtClean="0">
                <a:solidFill>
                  <a:srgbClr val="FF0000"/>
                </a:solidFill>
              </a:rPr>
              <a:t>A-</a:t>
            </a:r>
            <a:r>
              <a:rPr lang="en-US" sz="2800" dirty="0" err="1" smtClean="0">
                <a:solidFill>
                  <a:srgbClr val="FF0000"/>
                </a:solidFill>
              </a:rPr>
              <a:t>Sialoceles</a:t>
            </a:r>
            <a:r>
              <a:rPr lang="en-US" sz="2800" dirty="0" smtClean="0">
                <a:solidFill>
                  <a:srgbClr val="FF0000"/>
                </a:solidFill>
              </a:rPr>
              <a:t>:</a:t>
            </a:r>
          </a:p>
          <a:p>
            <a:pPr marL="0" indent="0" algn="just">
              <a:lnSpc>
                <a:spcPct val="150000"/>
              </a:lnSpc>
              <a:buNone/>
            </a:pPr>
            <a:r>
              <a:rPr lang="en-US" sz="2800" dirty="0" smtClean="0"/>
              <a:t>      also </a:t>
            </a:r>
            <a:r>
              <a:rPr lang="en-US" sz="2800" dirty="0"/>
              <a:t>termed salivary mucoceles, are collections </a:t>
            </a:r>
            <a:r>
              <a:rPr lang="en-US" sz="2800" dirty="0" smtClean="0"/>
              <a:t>of saliva </a:t>
            </a:r>
            <a:r>
              <a:rPr lang="en-US" sz="2800" dirty="0"/>
              <a:t>within subcutaneous tissue. Resultant saliva-filled </a:t>
            </a:r>
            <a:r>
              <a:rPr lang="en-US" sz="2800" dirty="0" smtClean="0"/>
              <a:t>cavities are </a:t>
            </a:r>
            <a:r>
              <a:rPr lang="en-US" sz="2800" dirty="0"/>
              <a:t>lined by inflammatory connective tissue and are </a:t>
            </a:r>
            <a:r>
              <a:rPr lang="en-US" sz="2800" dirty="0" smtClean="0"/>
              <a:t>not true </a:t>
            </a:r>
            <a:r>
              <a:rPr lang="en-US" sz="2800" dirty="0"/>
              <a:t>cysts. The most common source of saliva is leakage </a:t>
            </a:r>
            <a:r>
              <a:rPr lang="en-US" sz="2800" dirty="0" smtClean="0"/>
              <a:t>from the </a:t>
            </a:r>
            <a:r>
              <a:rPr lang="en-US" sz="2800" dirty="0"/>
              <a:t>sublingual salivary gland or duct, but origination from </a:t>
            </a:r>
            <a:r>
              <a:rPr lang="en-US" sz="2800" dirty="0" smtClean="0"/>
              <a:t>any gland </a:t>
            </a:r>
            <a:r>
              <a:rPr lang="en-US" sz="2800" dirty="0"/>
              <a:t>is </a:t>
            </a:r>
            <a:r>
              <a:rPr lang="en-US" sz="2800" dirty="0" smtClean="0"/>
              <a:t>possible.</a:t>
            </a:r>
          </a:p>
          <a:p>
            <a:pPr marL="0" indent="0" algn="just">
              <a:buNone/>
            </a:pPr>
            <a:endParaRPr lang="en-US" sz="2800" dirty="0"/>
          </a:p>
        </p:txBody>
      </p:sp>
    </p:spTree>
    <p:extLst>
      <p:ext uri="{BB962C8B-B14F-4D97-AF65-F5344CB8AC3E}">
        <p14:creationId xmlns:p14="http://schemas.microsoft.com/office/powerpoint/2010/main" val="12352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Digestive system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95400"/>
            <a:ext cx="8572500" cy="4572000"/>
          </a:xfrm>
        </p:spPr>
      </p:pic>
    </p:spTree>
    <p:extLst>
      <p:ext uri="{BB962C8B-B14F-4D97-AF65-F5344CB8AC3E}">
        <p14:creationId xmlns:p14="http://schemas.microsoft.com/office/powerpoint/2010/main" val="3474818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3200" b="1" dirty="0"/>
              <a:t>Etiology of Salivary Mucocele:-</a:t>
            </a:r>
          </a:p>
          <a:p>
            <a:pPr marL="0" indent="0">
              <a:lnSpc>
                <a:spcPct val="200000"/>
              </a:lnSpc>
              <a:buNone/>
            </a:pPr>
            <a:r>
              <a:rPr lang="en-US" sz="2800" dirty="0"/>
              <a:t>1-Trauma.</a:t>
            </a:r>
          </a:p>
          <a:p>
            <a:pPr marL="0" indent="0">
              <a:lnSpc>
                <a:spcPct val="200000"/>
              </a:lnSpc>
              <a:buNone/>
            </a:pPr>
            <a:r>
              <a:rPr lang="en-US" sz="2800" dirty="0"/>
              <a:t>2-Foreign bodies.</a:t>
            </a:r>
          </a:p>
          <a:p>
            <a:pPr marL="0" indent="0">
              <a:lnSpc>
                <a:spcPct val="200000"/>
              </a:lnSpc>
              <a:buNone/>
            </a:pPr>
            <a:r>
              <a:rPr lang="en-US" sz="2800" dirty="0" smtClean="0"/>
              <a:t>3-Sialoliths, and </a:t>
            </a:r>
          </a:p>
          <a:p>
            <a:pPr marL="0" indent="0">
              <a:lnSpc>
                <a:spcPct val="200000"/>
              </a:lnSpc>
              <a:buNone/>
            </a:pPr>
            <a:r>
              <a:rPr lang="en-US" sz="2800" dirty="0"/>
              <a:t>4- </a:t>
            </a:r>
            <a:r>
              <a:rPr lang="en-US" sz="2800" dirty="0" smtClean="0"/>
              <a:t>Neoplasia;</a:t>
            </a:r>
          </a:p>
          <a:p>
            <a:pPr marL="0" indent="0">
              <a:lnSpc>
                <a:spcPct val="200000"/>
              </a:lnSpc>
              <a:buNone/>
            </a:pPr>
            <a:endParaRPr lang="en-US" sz="2800" dirty="0"/>
          </a:p>
        </p:txBody>
      </p:sp>
    </p:spTree>
    <p:extLst>
      <p:ext uri="{BB962C8B-B14F-4D97-AF65-F5344CB8AC3E}">
        <p14:creationId xmlns:p14="http://schemas.microsoft.com/office/powerpoint/2010/main" val="2934666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Continue……………</a:t>
            </a:r>
            <a:endParaRPr lang="en-US" dirty="0"/>
          </a:p>
        </p:txBody>
      </p:sp>
      <p:sp>
        <p:nvSpPr>
          <p:cNvPr id="3" name="Content Placeholder 2"/>
          <p:cNvSpPr>
            <a:spLocks noGrp="1"/>
          </p:cNvSpPr>
          <p:nvPr>
            <p:ph idx="1"/>
          </p:nvPr>
        </p:nvSpPr>
        <p:spPr>
          <a:xfrm>
            <a:off x="609600" y="1600200"/>
            <a:ext cx="8153400" cy="4876800"/>
          </a:xfrm>
        </p:spPr>
        <p:txBody>
          <a:bodyPr/>
          <a:lstStyle/>
          <a:p>
            <a:pPr marL="0" indent="0" algn="just">
              <a:buNone/>
            </a:pPr>
            <a:r>
              <a:rPr lang="en-US" dirty="0" smtClean="0"/>
              <a:t>     </a:t>
            </a:r>
            <a:r>
              <a:rPr lang="en-US" sz="2800" dirty="0" smtClean="0"/>
              <a:t>The </a:t>
            </a:r>
            <a:r>
              <a:rPr lang="en-US" sz="2800" dirty="0"/>
              <a:t>location of the sialocele often determines the </a:t>
            </a:r>
            <a:r>
              <a:rPr lang="en-US" sz="2800" dirty="0" smtClean="0"/>
              <a:t>presenting complaint </a:t>
            </a:r>
            <a:r>
              <a:rPr lang="en-US" sz="2800" dirty="0"/>
              <a:t>and indicates the offending gland. The </a:t>
            </a:r>
            <a:r>
              <a:rPr lang="en-US" sz="2800" dirty="0" smtClean="0"/>
              <a:t>four main </a:t>
            </a:r>
            <a:r>
              <a:rPr lang="en-US" sz="2800" dirty="0"/>
              <a:t>presentations </a:t>
            </a:r>
            <a:r>
              <a:rPr lang="en-US" sz="2800" dirty="0" smtClean="0"/>
              <a:t>are:</a:t>
            </a:r>
          </a:p>
          <a:p>
            <a:pPr marL="0" indent="0" algn="just">
              <a:buNone/>
            </a:pPr>
            <a:r>
              <a:rPr lang="en-US" sz="2800" dirty="0" smtClean="0"/>
              <a:t>1-Zygomatic Sialoceles (Exophthalmoses).</a:t>
            </a:r>
          </a:p>
          <a:p>
            <a:pPr marL="0" indent="0" algn="just">
              <a:buNone/>
            </a:pPr>
            <a:r>
              <a:rPr lang="en-US" sz="2800" dirty="0" smtClean="0"/>
              <a:t>2-Pharyngeal Sialoceles (</a:t>
            </a:r>
            <a:r>
              <a:rPr lang="en-US" sz="2800" dirty="0"/>
              <a:t>L</a:t>
            </a:r>
            <a:r>
              <a:rPr lang="en-US" sz="2800" dirty="0" smtClean="0"/>
              <a:t>abored breathing).</a:t>
            </a:r>
          </a:p>
          <a:p>
            <a:pPr marL="0" indent="0" algn="just">
              <a:buNone/>
            </a:pPr>
            <a:r>
              <a:rPr lang="en-US" sz="2800" dirty="0" smtClean="0"/>
              <a:t>3-Sublingual Sialoceles (Dysphagia).</a:t>
            </a:r>
          </a:p>
          <a:p>
            <a:pPr marL="0" indent="0" algn="just">
              <a:buNone/>
            </a:pPr>
            <a:r>
              <a:rPr lang="en-US" sz="2800" dirty="0" smtClean="0"/>
              <a:t>4-Cervical </a:t>
            </a:r>
            <a:r>
              <a:rPr lang="en-US" sz="2800" dirty="0"/>
              <a:t>Sialocele </a:t>
            </a:r>
            <a:r>
              <a:rPr lang="en-US" sz="2800" dirty="0" smtClean="0"/>
              <a:t>(Intermandibular </a:t>
            </a:r>
            <a:r>
              <a:rPr lang="en-US" sz="2800" dirty="0"/>
              <a:t>or </a:t>
            </a:r>
            <a:r>
              <a:rPr lang="en-US" sz="2800" dirty="0" smtClean="0"/>
              <a:t>Cranioventral Cervical Swelling).</a:t>
            </a:r>
          </a:p>
          <a:p>
            <a:pPr marL="0" indent="0" algn="just">
              <a:buNone/>
            </a:pPr>
            <a:r>
              <a:rPr lang="en-US" sz="2800" dirty="0">
                <a:solidFill>
                  <a:srgbClr val="FF0000"/>
                </a:solidFill>
              </a:rPr>
              <a:t>*The sublingual salivary gland is the most commonly involved. </a:t>
            </a:r>
          </a:p>
        </p:txBody>
      </p:sp>
    </p:spTree>
    <p:extLst>
      <p:ext uri="{BB962C8B-B14F-4D97-AF65-F5344CB8AC3E}">
        <p14:creationId xmlns:p14="http://schemas.microsoft.com/office/powerpoint/2010/main" val="2708237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1610" y="381000"/>
            <a:ext cx="458239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572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1768" y="5943600"/>
            <a:ext cx="3583032" cy="523220"/>
          </a:xfrm>
          <a:prstGeom prst="rect">
            <a:avLst/>
          </a:prstGeom>
          <a:noFill/>
        </p:spPr>
        <p:txBody>
          <a:bodyPr wrap="none" rtlCol="0">
            <a:spAutoFit/>
          </a:bodyPr>
          <a:lstStyle/>
          <a:p>
            <a:r>
              <a:rPr lang="en-US" sz="2800" dirty="0"/>
              <a:t>Zygomatic </a:t>
            </a:r>
            <a:r>
              <a:rPr lang="en-US" sz="2800" dirty="0" smtClean="0"/>
              <a:t>Sialoceles</a:t>
            </a:r>
            <a:endParaRPr lang="en-US" sz="2800" dirty="0"/>
          </a:p>
        </p:txBody>
      </p:sp>
      <p:sp>
        <p:nvSpPr>
          <p:cNvPr id="7" name="TextBox 6"/>
          <p:cNvSpPr txBox="1"/>
          <p:nvPr/>
        </p:nvSpPr>
        <p:spPr>
          <a:xfrm>
            <a:off x="5105400" y="5943600"/>
            <a:ext cx="3733800" cy="523220"/>
          </a:xfrm>
          <a:prstGeom prst="rect">
            <a:avLst/>
          </a:prstGeom>
          <a:noFill/>
        </p:spPr>
        <p:txBody>
          <a:bodyPr wrap="square" rtlCol="0">
            <a:spAutoFit/>
          </a:bodyPr>
          <a:lstStyle/>
          <a:p>
            <a:r>
              <a:rPr lang="en-US" sz="2800" dirty="0"/>
              <a:t>Pharyngeal Sialoceles</a:t>
            </a:r>
          </a:p>
        </p:txBody>
      </p:sp>
    </p:spTree>
    <p:extLst>
      <p:ext uri="{BB962C8B-B14F-4D97-AF65-F5344CB8AC3E}">
        <p14:creationId xmlns:p14="http://schemas.microsoft.com/office/powerpoint/2010/main" val="1440766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6320" y="381001"/>
            <a:ext cx="4297680" cy="520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846320" cy="520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800" y="5801380"/>
            <a:ext cx="3241593" cy="523220"/>
          </a:xfrm>
          <a:prstGeom prst="rect">
            <a:avLst/>
          </a:prstGeom>
          <a:noFill/>
        </p:spPr>
        <p:txBody>
          <a:bodyPr wrap="none" rtlCol="0">
            <a:spAutoFit/>
          </a:bodyPr>
          <a:lstStyle/>
          <a:p>
            <a:r>
              <a:rPr lang="en-US" sz="2800" b="1" i="1" dirty="0"/>
              <a:t>Cervical Sialocele</a:t>
            </a:r>
            <a:endParaRPr lang="en-US" sz="2800" b="1" dirty="0"/>
          </a:p>
        </p:txBody>
      </p:sp>
      <p:sp>
        <p:nvSpPr>
          <p:cNvPr id="6" name="TextBox 5"/>
          <p:cNvSpPr txBox="1"/>
          <p:nvPr/>
        </p:nvSpPr>
        <p:spPr>
          <a:xfrm>
            <a:off x="5029200" y="5801380"/>
            <a:ext cx="3886200" cy="523220"/>
          </a:xfrm>
          <a:prstGeom prst="rect">
            <a:avLst/>
          </a:prstGeom>
          <a:noFill/>
        </p:spPr>
        <p:txBody>
          <a:bodyPr wrap="square" rtlCol="0">
            <a:spAutoFit/>
          </a:bodyPr>
          <a:lstStyle/>
          <a:p>
            <a:r>
              <a:rPr lang="en-US" sz="2800" b="1" i="1" dirty="0"/>
              <a:t>Sublingual </a:t>
            </a:r>
            <a:r>
              <a:rPr lang="en-US" sz="2800" b="1" i="1" dirty="0" smtClean="0"/>
              <a:t>Sialoceles</a:t>
            </a:r>
            <a:endParaRPr lang="en-US" dirty="0"/>
          </a:p>
        </p:txBody>
      </p:sp>
    </p:spTree>
    <p:extLst>
      <p:ext uri="{BB962C8B-B14F-4D97-AF65-F5344CB8AC3E}">
        <p14:creationId xmlns:p14="http://schemas.microsoft.com/office/powerpoint/2010/main" val="2365758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pPr algn="ctr"/>
            <a:r>
              <a:rPr lang="en-US" dirty="0"/>
              <a:t>Signs of Salivary </a:t>
            </a:r>
            <a:r>
              <a:rPr lang="en-US" dirty="0" smtClean="0"/>
              <a:t>Mucocele</a:t>
            </a:r>
            <a:endParaRPr lang="en-US" dirty="0"/>
          </a:p>
        </p:txBody>
      </p:sp>
      <p:sp>
        <p:nvSpPr>
          <p:cNvPr id="3" name="Content Placeholder 2"/>
          <p:cNvSpPr>
            <a:spLocks noGrp="1"/>
          </p:cNvSpPr>
          <p:nvPr>
            <p:ph idx="1"/>
          </p:nvPr>
        </p:nvSpPr>
        <p:spPr>
          <a:xfrm>
            <a:off x="457200" y="1219200"/>
            <a:ext cx="8229600" cy="4876800"/>
          </a:xfrm>
        </p:spPr>
        <p:txBody>
          <a:bodyPr>
            <a:noAutofit/>
          </a:bodyPr>
          <a:lstStyle/>
          <a:p>
            <a:pPr marL="0" indent="0" algn="just">
              <a:lnSpc>
                <a:spcPct val="150000"/>
              </a:lnSpc>
              <a:buNone/>
            </a:pPr>
            <a:r>
              <a:rPr lang="en-US" sz="2800" dirty="0" smtClean="0"/>
              <a:t>1-Saliva </a:t>
            </a:r>
            <a:r>
              <a:rPr lang="en-US" sz="2800" dirty="0"/>
              <a:t>commonly accumulation in the cranial cervical or inter-mandibular area, sublingual, or pharyngeal tissues.</a:t>
            </a:r>
          </a:p>
          <a:p>
            <a:pPr marL="0" indent="0" algn="just">
              <a:lnSpc>
                <a:spcPct val="150000"/>
              </a:lnSpc>
              <a:buNone/>
            </a:pPr>
            <a:r>
              <a:rPr lang="en-US" sz="2800" dirty="0"/>
              <a:t>2-Saliva irritates the tissue &amp; cause inflammation.</a:t>
            </a:r>
          </a:p>
          <a:p>
            <a:pPr marL="0" indent="0" algn="just">
              <a:lnSpc>
                <a:spcPct val="150000"/>
              </a:lnSpc>
              <a:buNone/>
            </a:pPr>
            <a:r>
              <a:rPr lang="en-US" sz="2800" dirty="0"/>
              <a:t>3-During this initial phase the swelling may be firm &amp; painful, but the animals is asymptomatic.</a:t>
            </a:r>
          </a:p>
          <a:p>
            <a:pPr marL="0" indent="0" algn="just">
              <a:lnSpc>
                <a:spcPct val="150000"/>
              </a:lnSpc>
              <a:buNone/>
            </a:pPr>
            <a:r>
              <a:rPr lang="en-US" sz="2800" dirty="0"/>
              <a:t>4-Granulation tissue forms in response to the inflammation &amp; prevents saliva from </a:t>
            </a:r>
            <a:r>
              <a:rPr lang="en-US" sz="2800" dirty="0" smtClean="0"/>
              <a:t>migrating.</a:t>
            </a:r>
            <a:endParaRPr lang="en-US" sz="2800" dirty="0"/>
          </a:p>
        </p:txBody>
      </p:sp>
    </p:spTree>
    <p:extLst>
      <p:ext uri="{BB962C8B-B14F-4D97-AF65-F5344CB8AC3E}">
        <p14:creationId xmlns:p14="http://schemas.microsoft.com/office/powerpoint/2010/main" val="3915134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Diagnosis of Salivary </a:t>
            </a:r>
            <a:r>
              <a:rPr lang="en-US" dirty="0" smtClean="0"/>
              <a:t>Mucocele</a:t>
            </a:r>
            <a:endParaRPr lang="en-US" dirty="0"/>
          </a:p>
        </p:txBody>
      </p:sp>
      <p:sp>
        <p:nvSpPr>
          <p:cNvPr id="3" name="Content Placeholder 2"/>
          <p:cNvSpPr>
            <a:spLocks noGrp="1"/>
          </p:cNvSpPr>
          <p:nvPr>
            <p:ph idx="1"/>
          </p:nvPr>
        </p:nvSpPr>
        <p:spPr/>
        <p:txBody>
          <a:bodyPr>
            <a:normAutofit/>
          </a:bodyPr>
          <a:lstStyle/>
          <a:p>
            <a:pPr marL="0" indent="0" algn="just">
              <a:lnSpc>
                <a:spcPct val="200000"/>
              </a:lnSpc>
              <a:buNone/>
            </a:pPr>
            <a:r>
              <a:rPr lang="en-US" sz="2800" dirty="0" smtClean="0"/>
              <a:t>1-From </a:t>
            </a:r>
            <a:r>
              <a:rPr lang="en-US" sz="2800" dirty="0"/>
              <a:t>clinical sings &amp; pathological finding.</a:t>
            </a:r>
          </a:p>
          <a:p>
            <a:pPr marL="0" indent="0" algn="just">
              <a:lnSpc>
                <a:spcPct val="200000"/>
              </a:lnSpc>
              <a:buNone/>
            </a:pPr>
            <a:r>
              <a:rPr lang="en-US" sz="2800" dirty="0"/>
              <a:t>2-Radiographs (Sialograph) may determine which gland is involved.</a:t>
            </a:r>
          </a:p>
          <a:p>
            <a:pPr marL="0" indent="0" algn="just">
              <a:lnSpc>
                <a:spcPct val="200000"/>
              </a:lnSpc>
              <a:buNone/>
            </a:pPr>
            <a:r>
              <a:rPr lang="en-US" sz="2800" dirty="0"/>
              <a:t>3-Histopathologic examination.</a:t>
            </a:r>
          </a:p>
        </p:txBody>
      </p:sp>
    </p:spTree>
    <p:extLst>
      <p:ext uri="{BB962C8B-B14F-4D97-AF65-F5344CB8AC3E}">
        <p14:creationId xmlns:p14="http://schemas.microsoft.com/office/powerpoint/2010/main" val="1948770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Treatment of Salivary </a:t>
            </a:r>
            <a:r>
              <a:rPr lang="en-US" dirty="0" smtClean="0"/>
              <a:t>Mucocele</a:t>
            </a:r>
            <a:endParaRPr lang="en-US" dirty="0"/>
          </a:p>
        </p:txBody>
      </p:sp>
      <p:sp>
        <p:nvSpPr>
          <p:cNvPr id="3" name="Content Placeholder 2"/>
          <p:cNvSpPr>
            <a:spLocks noGrp="1"/>
          </p:cNvSpPr>
          <p:nvPr>
            <p:ph idx="1"/>
          </p:nvPr>
        </p:nvSpPr>
        <p:spPr/>
        <p:txBody>
          <a:bodyPr>
            <a:normAutofit/>
          </a:bodyPr>
          <a:lstStyle/>
          <a:p>
            <a:pPr marL="0" indent="0" algn="just">
              <a:lnSpc>
                <a:spcPct val="150000"/>
              </a:lnSpc>
              <a:buNone/>
            </a:pPr>
            <a:r>
              <a:rPr lang="en-US" sz="2800" dirty="0" smtClean="0">
                <a:solidFill>
                  <a:srgbClr val="FF0000"/>
                </a:solidFill>
              </a:rPr>
              <a:t>A- Medical treatment</a:t>
            </a:r>
            <a:endParaRPr lang="en-US" sz="2800" dirty="0">
              <a:solidFill>
                <a:srgbClr val="FF0000"/>
              </a:solidFill>
            </a:endParaRPr>
          </a:p>
          <a:p>
            <a:pPr marL="0" indent="0" algn="just">
              <a:lnSpc>
                <a:spcPct val="150000"/>
              </a:lnSpc>
              <a:buNone/>
            </a:pPr>
            <a:r>
              <a:rPr lang="en-US" sz="2800" dirty="0" smtClean="0"/>
              <a:t>     Repeated </a:t>
            </a:r>
            <a:r>
              <a:rPr lang="en-US" sz="2800" dirty="0"/>
              <a:t>drainage or injection of cauterizing or anti-inflammatory agents does not eliminate mucocele; however, it complicates subsequent surgery by leading to abscessation or fibrosis</a:t>
            </a:r>
          </a:p>
        </p:txBody>
      </p:sp>
    </p:spTree>
    <p:extLst>
      <p:ext uri="{BB962C8B-B14F-4D97-AF65-F5344CB8AC3E}">
        <p14:creationId xmlns:p14="http://schemas.microsoft.com/office/powerpoint/2010/main" val="790718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rmAutofit/>
          </a:bodyPr>
          <a:lstStyle/>
          <a:p>
            <a:r>
              <a:rPr lang="en-US" sz="3600" dirty="0" smtClean="0"/>
              <a:t>B- Surgical treatment</a:t>
            </a:r>
            <a:endParaRPr lang="en-US" sz="3600" dirty="0"/>
          </a:p>
        </p:txBody>
      </p:sp>
      <p:sp>
        <p:nvSpPr>
          <p:cNvPr id="3" name="Content Placeholder 2"/>
          <p:cNvSpPr>
            <a:spLocks noGrp="1"/>
          </p:cNvSpPr>
          <p:nvPr>
            <p:ph idx="1"/>
          </p:nvPr>
        </p:nvSpPr>
        <p:spPr>
          <a:xfrm>
            <a:off x="457200" y="1600200"/>
            <a:ext cx="8458200" cy="5105400"/>
          </a:xfrm>
        </p:spPr>
        <p:txBody>
          <a:bodyPr>
            <a:normAutofit lnSpcReduction="10000"/>
          </a:bodyPr>
          <a:lstStyle/>
          <a:p>
            <a:pPr marL="0" indent="0">
              <a:buNone/>
            </a:pPr>
            <a:r>
              <a:rPr lang="en-US" sz="3000" dirty="0" smtClean="0">
                <a:solidFill>
                  <a:srgbClr val="FF0000"/>
                </a:solidFill>
              </a:rPr>
              <a:t>-Sublingual </a:t>
            </a:r>
            <a:r>
              <a:rPr lang="en-US" sz="3000" dirty="0">
                <a:solidFill>
                  <a:srgbClr val="FF0000"/>
                </a:solidFill>
              </a:rPr>
              <a:t>and Mandibular Sialadenectomy</a:t>
            </a:r>
          </a:p>
          <a:p>
            <a:pPr marL="0" indent="0" algn="just">
              <a:buNone/>
            </a:pPr>
            <a:r>
              <a:rPr lang="en-US" dirty="0" smtClean="0"/>
              <a:t>     </a:t>
            </a:r>
            <a:r>
              <a:rPr lang="en-US" sz="2800" dirty="0" smtClean="0"/>
              <a:t>Sublingual </a:t>
            </a:r>
            <a:r>
              <a:rPr lang="en-US" sz="2800" dirty="0"/>
              <a:t>and mandibular sialadenectomy is one of the </a:t>
            </a:r>
            <a:r>
              <a:rPr lang="en-US" sz="2800" dirty="0" smtClean="0"/>
              <a:t>most common </a:t>
            </a:r>
            <a:r>
              <a:rPr lang="en-US" sz="2800" dirty="0"/>
              <a:t>surgical procedures performed on the salivary </a:t>
            </a:r>
            <a:r>
              <a:rPr lang="en-US" sz="2800" dirty="0" smtClean="0"/>
              <a:t>glands because </a:t>
            </a:r>
            <a:r>
              <a:rPr lang="en-US" sz="2800" dirty="0"/>
              <a:t>most sialoceles originate from this </a:t>
            </a:r>
            <a:r>
              <a:rPr lang="en-US" sz="2800" dirty="0" smtClean="0"/>
              <a:t>duct–gland complex</a:t>
            </a:r>
            <a:r>
              <a:rPr lang="en-US" sz="2800" dirty="0"/>
              <a:t>. Although most cervical sialoceles originate from </a:t>
            </a:r>
            <a:r>
              <a:rPr lang="en-US" sz="2800" dirty="0" smtClean="0"/>
              <a:t>the sublingual </a:t>
            </a:r>
            <a:r>
              <a:rPr lang="en-US" sz="2800" dirty="0"/>
              <a:t>gland, the mandibular gland </a:t>
            </a:r>
            <a:r>
              <a:rPr lang="en-US" sz="2800" dirty="0" smtClean="0"/>
              <a:t>is removed </a:t>
            </a:r>
            <a:r>
              <a:rPr lang="en-US" sz="2800" dirty="0"/>
              <a:t>as </a:t>
            </a:r>
            <a:r>
              <a:rPr lang="en-US" sz="2800" dirty="0" smtClean="0"/>
              <a:t>well because </a:t>
            </a:r>
            <a:r>
              <a:rPr lang="en-US" sz="2800" dirty="0"/>
              <a:t>of its intimate </a:t>
            </a:r>
            <a:r>
              <a:rPr lang="en-US" sz="2800" dirty="0" smtClean="0"/>
              <a:t>anatomic association </a:t>
            </a:r>
            <a:r>
              <a:rPr lang="en-US" sz="2800" dirty="0"/>
              <a:t>with the </a:t>
            </a:r>
            <a:r>
              <a:rPr lang="en-US" sz="2800" dirty="0" smtClean="0"/>
              <a:t>sublingual gland</a:t>
            </a:r>
            <a:r>
              <a:rPr lang="en-US" sz="2800" dirty="0"/>
              <a:t>. Several </a:t>
            </a:r>
            <a:r>
              <a:rPr lang="en-US" sz="2800" dirty="0" smtClean="0"/>
              <a:t>approaches have </a:t>
            </a:r>
            <a:r>
              <a:rPr lang="en-US" sz="2800" dirty="0"/>
              <a:t>been reported; </a:t>
            </a:r>
            <a:r>
              <a:rPr lang="en-US" sz="2800" dirty="0" smtClean="0"/>
              <a:t>however, we prefer </a:t>
            </a:r>
            <a:r>
              <a:rPr lang="en-US" sz="2800" dirty="0"/>
              <a:t>a </a:t>
            </a:r>
            <a:r>
              <a:rPr lang="en-US" sz="2800" dirty="0" smtClean="0"/>
              <a:t>ventral approach </a:t>
            </a:r>
            <a:r>
              <a:rPr lang="en-US" sz="2800" dirty="0"/>
              <a:t>to facilitate removal </a:t>
            </a:r>
            <a:r>
              <a:rPr lang="en-US" sz="2800" dirty="0" smtClean="0"/>
              <a:t>of the </a:t>
            </a:r>
            <a:r>
              <a:rPr lang="en-US" sz="2800" dirty="0"/>
              <a:t>most rostral portions of the sublingual gland.</a:t>
            </a:r>
          </a:p>
        </p:txBody>
      </p:sp>
    </p:spTree>
    <p:extLst>
      <p:ext uri="{BB962C8B-B14F-4D97-AF65-F5344CB8AC3E}">
        <p14:creationId xmlns:p14="http://schemas.microsoft.com/office/powerpoint/2010/main" val="36731096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340641" y="-578640"/>
            <a:ext cx="6400800" cy="83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228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 y="-1"/>
            <a:ext cx="5109882"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5334000"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3733800"/>
            <a:ext cx="3657600" cy="1938992"/>
          </a:xfrm>
          <a:prstGeom prst="rect">
            <a:avLst/>
          </a:prstGeom>
          <a:noFill/>
        </p:spPr>
        <p:txBody>
          <a:bodyPr wrap="square" rtlCol="0">
            <a:spAutoFit/>
          </a:bodyPr>
          <a:lstStyle/>
          <a:p>
            <a:pPr algn="just"/>
            <a:r>
              <a:rPr lang="en-US" sz="2000" dirty="0"/>
              <a:t>Caudal traction of the mandibular (M) and sublingual (SL) salivary </a:t>
            </a:r>
            <a:r>
              <a:rPr lang="en-US" sz="2000" dirty="0" smtClean="0"/>
              <a:t>gland facilitates dissection </a:t>
            </a:r>
            <a:r>
              <a:rPr lang="en-US" sz="2000" dirty="0"/>
              <a:t>of the ducts and glands under the digastricus muscle.</a:t>
            </a:r>
          </a:p>
        </p:txBody>
      </p:sp>
      <p:sp>
        <p:nvSpPr>
          <p:cNvPr id="5" name="TextBox 4"/>
          <p:cNvSpPr txBox="1"/>
          <p:nvPr/>
        </p:nvSpPr>
        <p:spPr>
          <a:xfrm>
            <a:off x="5410200" y="838200"/>
            <a:ext cx="3581400" cy="1938992"/>
          </a:xfrm>
          <a:prstGeom prst="rect">
            <a:avLst/>
          </a:prstGeom>
          <a:noFill/>
        </p:spPr>
        <p:txBody>
          <a:bodyPr wrap="square" rtlCol="0">
            <a:spAutoFit/>
          </a:bodyPr>
          <a:lstStyle/>
          <a:p>
            <a:pPr algn="just"/>
            <a:r>
              <a:rPr lang="en-US" sz="2000" dirty="0"/>
              <a:t>Once the salivary </a:t>
            </a:r>
            <a:r>
              <a:rPr lang="en-US" sz="2000" dirty="0" smtClean="0"/>
              <a:t>tissue has </a:t>
            </a:r>
            <a:r>
              <a:rPr lang="en-US" sz="2000" dirty="0"/>
              <a:t>been freed from its surrounding tissue, a hemostat can be placed from rostral to caudal </a:t>
            </a:r>
            <a:r>
              <a:rPr lang="en-US" sz="2000" dirty="0" smtClean="0"/>
              <a:t>under the digastricus muscle </a:t>
            </a:r>
            <a:r>
              <a:rPr lang="en-US" sz="2000" dirty="0"/>
              <a:t>to clamp the </a:t>
            </a:r>
            <a:r>
              <a:rPr lang="en-US" sz="2000" dirty="0" smtClean="0"/>
              <a:t>duct–gland complex</a:t>
            </a:r>
            <a:endParaRPr lang="en-US" sz="2000" dirty="0"/>
          </a:p>
        </p:txBody>
      </p:sp>
    </p:spTree>
    <p:extLst>
      <p:ext uri="{BB962C8B-B14F-4D97-AF65-F5344CB8AC3E}">
        <p14:creationId xmlns:p14="http://schemas.microsoft.com/office/powerpoint/2010/main" val="2729402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139" y="1295400"/>
            <a:ext cx="6814756" cy="4754880"/>
          </a:xfrm>
        </p:spPr>
      </p:pic>
      <p:sp>
        <p:nvSpPr>
          <p:cNvPr id="3" name="Title 2"/>
          <p:cNvSpPr>
            <a:spLocks noGrp="1"/>
          </p:cNvSpPr>
          <p:nvPr>
            <p:ph type="title"/>
          </p:nvPr>
        </p:nvSpPr>
        <p:spPr>
          <a:xfrm>
            <a:off x="457200" y="76200"/>
            <a:ext cx="8229600" cy="1143000"/>
          </a:xfrm>
        </p:spPr>
        <p:txBody>
          <a:bodyPr/>
          <a:lstStyle/>
          <a:p>
            <a:pPr algn="ctr"/>
            <a:r>
              <a:rPr lang="en-US" dirty="0" smtClean="0"/>
              <a:t>Ruminant digestive system</a:t>
            </a:r>
            <a:endParaRPr lang="en-US" dirty="0"/>
          </a:p>
        </p:txBody>
      </p:sp>
    </p:spTree>
    <p:extLst>
      <p:ext uri="{BB962C8B-B14F-4D97-AF65-F5344CB8AC3E}">
        <p14:creationId xmlns:p14="http://schemas.microsoft.com/office/powerpoint/2010/main" val="30470904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458200" cy="5943600"/>
          </a:xfrm>
        </p:spPr>
        <p:txBody>
          <a:bodyPr>
            <a:normAutofit/>
          </a:bodyPr>
          <a:lstStyle/>
          <a:p>
            <a:pPr marL="0" indent="0">
              <a:buNone/>
            </a:pPr>
            <a:r>
              <a:rPr lang="en-US" sz="3200" dirty="0" smtClean="0">
                <a:solidFill>
                  <a:srgbClr val="FF0000"/>
                </a:solidFill>
              </a:rPr>
              <a:t>B- Salivary </a:t>
            </a:r>
            <a:r>
              <a:rPr lang="en-US" sz="3200" dirty="0">
                <a:solidFill>
                  <a:srgbClr val="FF0000"/>
                </a:solidFill>
              </a:rPr>
              <a:t>Gland Neoplasia</a:t>
            </a:r>
          </a:p>
          <a:p>
            <a:pPr marL="0" indent="0" algn="just">
              <a:buNone/>
            </a:pPr>
            <a:r>
              <a:rPr lang="en-US" dirty="0" smtClean="0"/>
              <a:t>     </a:t>
            </a:r>
            <a:r>
              <a:rPr lang="en-US" sz="2800" dirty="0" smtClean="0"/>
              <a:t>Primary </a:t>
            </a:r>
            <a:r>
              <a:rPr lang="en-US" sz="2800" dirty="0"/>
              <a:t>salivary gland neoplasia of the major and minor </a:t>
            </a:r>
            <a:r>
              <a:rPr lang="en-US" sz="2800" dirty="0" smtClean="0"/>
              <a:t>glands is </a:t>
            </a:r>
            <a:r>
              <a:rPr lang="en-US" sz="2800" dirty="0"/>
              <a:t>uncommon in dogs and cats, with a reported incidence </a:t>
            </a:r>
            <a:r>
              <a:rPr lang="en-US" sz="2800" dirty="0" smtClean="0"/>
              <a:t>of 0.17%.</a:t>
            </a:r>
            <a:r>
              <a:rPr lang="en-US" sz="2800" dirty="0"/>
              <a:t> </a:t>
            </a:r>
            <a:r>
              <a:rPr lang="en-US" sz="2800" dirty="0" smtClean="0"/>
              <a:t>The </a:t>
            </a:r>
            <a:r>
              <a:rPr lang="en-US" sz="2800" dirty="0"/>
              <a:t>mandibular and parotid salivary glands </a:t>
            </a:r>
            <a:r>
              <a:rPr lang="en-US" sz="2800" dirty="0" smtClean="0"/>
              <a:t>are most </a:t>
            </a:r>
            <a:r>
              <a:rPr lang="en-US" sz="2800" dirty="0"/>
              <a:t>commonly </a:t>
            </a:r>
            <a:r>
              <a:rPr lang="en-US" sz="2800" dirty="0" smtClean="0"/>
              <a:t>affected. Tumor </a:t>
            </a:r>
            <a:r>
              <a:rPr lang="en-US" sz="2800" dirty="0"/>
              <a:t>invasion into local </a:t>
            </a:r>
            <a:r>
              <a:rPr lang="en-US" sz="2800" dirty="0" smtClean="0"/>
              <a:t>tissues and </a:t>
            </a:r>
            <a:r>
              <a:rPr lang="en-US" sz="2800" dirty="0"/>
              <a:t>spread to regional lymph nodes occasionally </a:t>
            </a:r>
            <a:r>
              <a:rPr lang="en-US" sz="2800" dirty="0" smtClean="0"/>
              <a:t>occur.</a:t>
            </a:r>
          </a:p>
          <a:p>
            <a:pPr marL="0" indent="0" algn="just">
              <a:buNone/>
            </a:pPr>
            <a:r>
              <a:rPr lang="en-US" sz="2800" dirty="0" smtClean="0"/>
              <a:t>     Animals </a:t>
            </a:r>
            <a:r>
              <a:rPr lang="en-US" sz="2800" dirty="0"/>
              <a:t>with salivary gland tumors present with a </a:t>
            </a:r>
            <a:r>
              <a:rPr lang="en-US" sz="2800" dirty="0" smtClean="0"/>
              <a:t>variety of </a:t>
            </a:r>
            <a:r>
              <a:rPr lang="en-US" sz="2800" dirty="0"/>
              <a:t>clinical signs, including a unilateral, nonpainful, firm </a:t>
            </a:r>
            <a:r>
              <a:rPr lang="en-US" sz="2800" dirty="0" smtClean="0"/>
              <a:t>swelling in </a:t>
            </a:r>
            <a:r>
              <a:rPr lang="en-US" sz="2800" dirty="0"/>
              <a:t>the region of the upper neck, base of the ear, and </a:t>
            </a:r>
            <a:r>
              <a:rPr lang="en-US" sz="2800" dirty="0" smtClean="0"/>
              <a:t>upper muzzle </a:t>
            </a:r>
            <a:r>
              <a:rPr lang="en-US" sz="2800" dirty="0"/>
              <a:t>or maxilla; halitosis; exophthalmos; and dysphagia</a:t>
            </a:r>
          </a:p>
        </p:txBody>
      </p:sp>
    </p:spTree>
    <p:extLst>
      <p:ext uri="{BB962C8B-B14F-4D97-AF65-F5344CB8AC3E}">
        <p14:creationId xmlns:p14="http://schemas.microsoft.com/office/powerpoint/2010/main" val="532529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534400" cy="4876800"/>
          </a:xfrm>
        </p:spPr>
        <p:txBody>
          <a:bodyPr/>
          <a:lstStyle/>
          <a:p>
            <a:pPr marL="0" indent="0" algn="just">
              <a:buNone/>
            </a:pPr>
            <a:r>
              <a:rPr lang="en-US" dirty="0" smtClean="0"/>
              <a:t>      </a:t>
            </a:r>
            <a:r>
              <a:rPr lang="en-US" sz="2800" dirty="0" smtClean="0"/>
              <a:t>Diagnostic </a:t>
            </a:r>
            <a:r>
              <a:rPr lang="en-US" sz="2800" dirty="0"/>
              <a:t>evaluation of these animals should include </a:t>
            </a:r>
            <a:r>
              <a:rPr lang="en-US" sz="2800" dirty="0" smtClean="0"/>
              <a:t>sampling of </a:t>
            </a:r>
            <a:r>
              <a:rPr lang="en-US" sz="2800" dirty="0"/>
              <a:t>the mass and regional lymph nodes (needle or </a:t>
            </a:r>
            <a:r>
              <a:rPr lang="en-US" sz="2800" dirty="0" smtClean="0"/>
              <a:t>incisional biopsy</a:t>
            </a:r>
            <a:r>
              <a:rPr lang="en-US" sz="2800" dirty="0"/>
              <a:t>) and three-view thoracic radiographs </a:t>
            </a:r>
            <a:r>
              <a:rPr lang="en-US" sz="2800" dirty="0" smtClean="0"/>
              <a:t>for metastases</a:t>
            </a:r>
            <a:r>
              <a:rPr lang="en-US" sz="2800" dirty="0"/>
              <a:t>. Blood work and abdominal </a:t>
            </a:r>
            <a:r>
              <a:rPr lang="en-US" sz="2800" dirty="0" smtClean="0"/>
              <a:t>ultrasonography should be performed </a:t>
            </a:r>
            <a:r>
              <a:rPr lang="en-US" sz="2800" dirty="0"/>
              <a:t>if clinically indicated. CT and MRI </a:t>
            </a:r>
            <a:r>
              <a:rPr lang="en-US" sz="2800" dirty="0" smtClean="0"/>
              <a:t>can be </a:t>
            </a:r>
            <a:r>
              <a:rPr lang="en-US" sz="2800" dirty="0"/>
              <a:t>extremely valuable with preoperative surgical </a:t>
            </a:r>
            <a:r>
              <a:rPr lang="en-US" sz="2800" dirty="0" smtClean="0"/>
              <a:t>planning of locally </a:t>
            </a:r>
            <a:r>
              <a:rPr lang="en-US" sz="2800" dirty="0"/>
              <a:t>invasive disease.</a:t>
            </a:r>
          </a:p>
        </p:txBody>
      </p:sp>
    </p:spTree>
    <p:extLst>
      <p:ext uri="{BB962C8B-B14F-4D97-AF65-F5344CB8AC3E}">
        <p14:creationId xmlns:p14="http://schemas.microsoft.com/office/powerpoint/2010/main" val="3489394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229600" cy="4876800"/>
          </a:xfrm>
        </p:spPr>
        <p:txBody>
          <a:bodyPr>
            <a:normAutofit/>
          </a:bodyPr>
          <a:lstStyle/>
          <a:p>
            <a:pPr marL="0" indent="0" algn="just">
              <a:buNone/>
            </a:pPr>
            <a:r>
              <a:rPr lang="en-US" sz="2800" dirty="0">
                <a:solidFill>
                  <a:srgbClr val="FF0000"/>
                </a:solidFill>
              </a:rPr>
              <a:t>C</a:t>
            </a:r>
            <a:r>
              <a:rPr lang="en-US" sz="2800" dirty="0" smtClean="0">
                <a:solidFill>
                  <a:srgbClr val="FF0000"/>
                </a:solidFill>
              </a:rPr>
              <a:t>- Sialoliths: </a:t>
            </a:r>
          </a:p>
          <a:p>
            <a:pPr marL="0" indent="0" algn="just">
              <a:buNone/>
            </a:pPr>
            <a:r>
              <a:rPr lang="en-US" sz="2800" dirty="0"/>
              <a:t> </a:t>
            </a:r>
            <a:r>
              <a:rPr lang="en-US" sz="2800" dirty="0" smtClean="0"/>
              <a:t>    Historically</a:t>
            </a:r>
            <a:r>
              <a:rPr lang="en-US" sz="2800" dirty="0"/>
              <a:t>, affected animals usually have a swelling on </a:t>
            </a:r>
            <a:r>
              <a:rPr lang="en-US" sz="2800" dirty="0" smtClean="0"/>
              <a:t>the lateral </a:t>
            </a:r>
            <a:r>
              <a:rPr lang="en-US" sz="2800" dirty="0"/>
              <a:t>aspect of the face that may be painful and may </a:t>
            </a:r>
            <a:r>
              <a:rPr lang="en-US" sz="2800" dirty="0" smtClean="0"/>
              <a:t>regress and </a:t>
            </a:r>
            <a:r>
              <a:rPr lang="en-US" sz="2800" dirty="0"/>
              <a:t>then </a:t>
            </a:r>
            <a:r>
              <a:rPr lang="en-US" sz="2800" dirty="0" smtClean="0"/>
              <a:t>reoccur.</a:t>
            </a:r>
          </a:p>
          <a:p>
            <a:pPr marL="0" indent="0" algn="just">
              <a:buNone/>
            </a:pPr>
            <a:r>
              <a:rPr lang="en-US" sz="2800" dirty="0" smtClean="0"/>
              <a:t>     Sialoliths </a:t>
            </a:r>
            <a:r>
              <a:rPr lang="en-US" sz="2800" dirty="0"/>
              <a:t>are most often associated </a:t>
            </a:r>
            <a:r>
              <a:rPr lang="en-US" sz="2800" dirty="0" smtClean="0"/>
              <a:t>with the </a:t>
            </a:r>
            <a:r>
              <a:rPr lang="en-US" sz="2800" dirty="0"/>
              <a:t>parotid duct but have also been reported in </a:t>
            </a:r>
            <a:r>
              <a:rPr lang="en-US" sz="2800" dirty="0" smtClean="0"/>
              <a:t>the mandibular–sublingual </a:t>
            </a:r>
            <a:r>
              <a:rPr lang="en-US" sz="2800" dirty="0"/>
              <a:t>duct complex</a:t>
            </a:r>
            <a:endParaRPr lang="en-US" sz="2800" dirty="0" smtClean="0"/>
          </a:p>
          <a:p>
            <a:pPr marL="0" indent="0" algn="just">
              <a:buNone/>
            </a:pPr>
            <a:r>
              <a:rPr lang="en-US" sz="2800" dirty="0" smtClean="0"/>
              <a:t>     Stone compositions may </a:t>
            </a:r>
            <a:r>
              <a:rPr lang="en-US" sz="2800" dirty="0"/>
              <a:t>include calcium, oxalate, phosphate, </a:t>
            </a:r>
            <a:r>
              <a:rPr lang="en-US" sz="2800" dirty="0" smtClean="0"/>
              <a:t>magnesium, carbonate</a:t>
            </a:r>
            <a:r>
              <a:rPr lang="en-US" sz="2800" dirty="0"/>
              <a:t>, ammonium, </a:t>
            </a:r>
            <a:r>
              <a:rPr lang="en-US" sz="2800" dirty="0" smtClean="0"/>
              <a:t>or nonmineral </a:t>
            </a:r>
            <a:r>
              <a:rPr lang="en-US" sz="2800" dirty="0"/>
              <a:t>proteinaceous material.</a:t>
            </a:r>
          </a:p>
          <a:p>
            <a:pPr marL="0" indent="0" algn="just">
              <a:buNone/>
            </a:pPr>
            <a:endParaRPr lang="en-US" dirty="0"/>
          </a:p>
        </p:txBody>
      </p:sp>
    </p:spTree>
    <p:extLst>
      <p:ext uri="{BB962C8B-B14F-4D97-AF65-F5344CB8AC3E}">
        <p14:creationId xmlns:p14="http://schemas.microsoft.com/office/powerpoint/2010/main" val="3983656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6019800"/>
          </a:xfrm>
        </p:spPr>
        <p:txBody>
          <a:bodyPr/>
          <a:lstStyle/>
          <a:p>
            <a:pPr marL="0" indent="0" algn="just">
              <a:buNone/>
            </a:pPr>
            <a:r>
              <a:rPr lang="en-US" dirty="0" smtClean="0"/>
              <a:t>     </a:t>
            </a:r>
            <a:r>
              <a:rPr lang="en-US" sz="2800" dirty="0" smtClean="0">
                <a:solidFill>
                  <a:srgbClr val="FF0000"/>
                </a:solidFill>
              </a:rPr>
              <a:t>Diagnosis</a:t>
            </a:r>
            <a:r>
              <a:rPr lang="en-US" sz="2800" dirty="0" smtClean="0"/>
              <a:t> </a:t>
            </a:r>
            <a:r>
              <a:rPr lang="en-US" sz="2800" dirty="0"/>
              <a:t>of a salivary sialolith can </a:t>
            </a:r>
            <a:r>
              <a:rPr lang="en-US" sz="2800" dirty="0" smtClean="0"/>
              <a:t>occasionally be </a:t>
            </a:r>
            <a:r>
              <a:rPr lang="en-US" sz="2800" dirty="0"/>
              <a:t>made by palpation or on radiographs; however, </a:t>
            </a:r>
            <a:r>
              <a:rPr lang="en-US" sz="2800" dirty="0" smtClean="0"/>
              <a:t>CT usually provides </a:t>
            </a:r>
            <a:r>
              <a:rPr lang="en-US" sz="2800" dirty="0"/>
              <a:t>more specific </a:t>
            </a:r>
            <a:r>
              <a:rPr lang="en-US" sz="2800" dirty="0" smtClean="0"/>
              <a:t>information.</a:t>
            </a:r>
          </a:p>
          <a:p>
            <a:pPr marL="0" indent="0" algn="just">
              <a:buNone/>
            </a:pPr>
            <a:endParaRPr lang="en-US" sz="2800" dirty="0"/>
          </a:p>
          <a:p>
            <a:pPr marL="0" indent="0" algn="just">
              <a:buNone/>
            </a:pPr>
            <a:r>
              <a:rPr lang="en-US" sz="2800" dirty="0" smtClean="0">
                <a:solidFill>
                  <a:srgbClr val="FF0000"/>
                </a:solidFill>
              </a:rPr>
              <a:t>     Sialoliths </a:t>
            </a:r>
            <a:r>
              <a:rPr lang="en-US" sz="2800" dirty="0">
                <a:solidFill>
                  <a:srgbClr val="FF0000"/>
                </a:solidFill>
              </a:rPr>
              <a:t>can be treated</a:t>
            </a:r>
            <a:r>
              <a:rPr lang="en-US" sz="2800" dirty="0"/>
              <a:t> by several strategies, including </a:t>
            </a:r>
            <a:r>
              <a:rPr lang="en-US" sz="2800" dirty="0" smtClean="0"/>
              <a:t>gland and </a:t>
            </a:r>
            <a:r>
              <a:rPr lang="en-US" sz="2800" dirty="0"/>
              <a:t>duct removal</a:t>
            </a:r>
            <a:r>
              <a:rPr lang="en-US" sz="2800" dirty="0" smtClean="0"/>
              <a:t>, </a:t>
            </a:r>
            <a:r>
              <a:rPr lang="en-US" sz="2800" dirty="0"/>
              <a:t>duct resection and </a:t>
            </a:r>
            <a:r>
              <a:rPr lang="en-US" sz="2800" dirty="0" smtClean="0"/>
              <a:t>anastomosis, </a:t>
            </a:r>
            <a:r>
              <a:rPr lang="en-US" sz="2800" dirty="0" smtClean="0">
                <a:solidFill>
                  <a:srgbClr val="FF0000"/>
                </a:solidFill>
              </a:rPr>
              <a:t>marsupialization</a:t>
            </a:r>
            <a:r>
              <a:rPr lang="en-US" sz="2800" dirty="0" smtClean="0"/>
              <a:t> </a:t>
            </a:r>
            <a:r>
              <a:rPr lang="en-US" sz="2800" dirty="0"/>
              <a:t>of the dilated duct into the oral cavity, and incision over the stone for removal with primary </a:t>
            </a:r>
            <a:r>
              <a:rPr lang="en-US" sz="2800" dirty="0" smtClean="0"/>
              <a:t>duct repair.</a:t>
            </a:r>
          </a:p>
          <a:p>
            <a:pPr marL="0" indent="0" algn="just">
              <a:buNone/>
            </a:pPr>
            <a:endParaRPr lang="en-US" sz="2800" dirty="0" smtClean="0"/>
          </a:p>
          <a:p>
            <a:pPr marL="0" indent="0" algn="just">
              <a:buNone/>
            </a:pPr>
            <a:r>
              <a:rPr lang="en-US" sz="2800" dirty="0" smtClean="0">
                <a:solidFill>
                  <a:srgbClr val="FF0000"/>
                </a:solidFill>
              </a:rPr>
              <a:t>     *Determination </a:t>
            </a:r>
            <a:r>
              <a:rPr lang="en-US" sz="2800" dirty="0">
                <a:solidFill>
                  <a:srgbClr val="FF0000"/>
                </a:solidFill>
              </a:rPr>
              <a:t>of optimal </a:t>
            </a:r>
            <a:r>
              <a:rPr lang="en-US" sz="2800" dirty="0" smtClean="0">
                <a:solidFill>
                  <a:srgbClr val="FF0000"/>
                </a:solidFill>
              </a:rPr>
              <a:t>treatment depends </a:t>
            </a:r>
            <a:r>
              <a:rPr lang="en-US" sz="2800" dirty="0">
                <a:solidFill>
                  <a:srgbClr val="FF0000"/>
                </a:solidFill>
              </a:rPr>
              <a:t>on the location of the sialolith, presence </a:t>
            </a:r>
            <a:r>
              <a:rPr lang="en-US" sz="2800" dirty="0" smtClean="0">
                <a:solidFill>
                  <a:srgbClr val="FF0000"/>
                </a:solidFill>
              </a:rPr>
              <a:t>of infection</a:t>
            </a:r>
            <a:r>
              <a:rPr lang="en-US" sz="2800" dirty="0">
                <a:solidFill>
                  <a:srgbClr val="FF0000"/>
                </a:solidFill>
              </a:rPr>
              <a:t>, ease of duct and gland </a:t>
            </a:r>
            <a:r>
              <a:rPr lang="en-US" sz="2800" dirty="0" smtClean="0">
                <a:solidFill>
                  <a:srgbClr val="FF0000"/>
                </a:solidFill>
              </a:rPr>
              <a:t>removal.</a:t>
            </a:r>
            <a:endParaRPr lang="en-US" sz="2800" dirty="0">
              <a:solidFill>
                <a:srgbClr val="FF0000"/>
              </a:solidFill>
            </a:endParaRPr>
          </a:p>
        </p:txBody>
      </p:sp>
    </p:spTree>
    <p:extLst>
      <p:ext uri="{BB962C8B-B14F-4D97-AF65-F5344CB8AC3E}">
        <p14:creationId xmlns:p14="http://schemas.microsoft.com/office/powerpoint/2010/main" val="35455968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pPr algn="ctr"/>
            <a:r>
              <a:rPr lang="en-US" dirty="0"/>
              <a:t>Treatment of </a:t>
            </a:r>
            <a:r>
              <a:rPr lang="en-US" dirty="0" smtClean="0"/>
              <a:t>Sialoliths</a:t>
            </a:r>
            <a:endParaRPr lang="en-US" dirty="0"/>
          </a:p>
        </p:txBody>
      </p:sp>
      <p:sp>
        <p:nvSpPr>
          <p:cNvPr id="3" name="Content Placeholder 2"/>
          <p:cNvSpPr>
            <a:spLocks noGrp="1"/>
          </p:cNvSpPr>
          <p:nvPr>
            <p:ph idx="1"/>
          </p:nvPr>
        </p:nvSpPr>
        <p:spPr>
          <a:xfrm>
            <a:off x="304800" y="1219200"/>
            <a:ext cx="8686800" cy="5334000"/>
          </a:xfrm>
        </p:spPr>
        <p:txBody>
          <a:bodyPr>
            <a:normAutofit fontScale="40000" lnSpcReduction="20000"/>
          </a:bodyPr>
          <a:lstStyle/>
          <a:p>
            <a:pPr marL="0" indent="0" algn="just">
              <a:lnSpc>
                <a:spcPct val="120000"/>
              </a:lnSpc>
              <a:buNone/>
            </a:pPr>
            <a:r>
              <a:rPr lang="en-US" sz="6000" dirty="0" smtClean="0"/>
              <a:t>          </a:t>
            </a:r>
            <a:r>
              <a:rPr lang="en-US" sz="5900" dirty="0" smtClean="0"/>
              <a:t>The </a:t>
            </a:r>
            <a:r>
              <a:rPr lang="en-US" sz="5900" dirty="0"/>
              <a:t>affected </a:t>
            </a:r>
            <a:r>
              <a:rPr lang="en-US" sz="5900" dirty="0" smtClean="0"/>
              <a:t>duct– gland </a:t>
            </a:r>
            <a:r>
              <a:rPr lang="en-US" sz="5900" dirty="0"/>
              <a:t>complex can be surgically removed along with the </a:t>
            </a:r>
            <a:r>
              <a:rPr lang="en-US" sz="5900" dirty="0" smtClean="0"/>
              <a:t>sialolith if </a:t>
            </a:r>
            <a:r>
              <a:rPr lang="en-US" sz="5900" dirty="0"/>
              <a:t>the sialolith originates from an easily removable </a:t>
            </a:r>
            <a:r>
              <a:rPr lang="en-US" sz="5900" dirty="0" smtClean="0"/>
              <a:t>complex such </a:t>
            </a:r>
            <a:r>
              <a:rPr lang="en-US" sz="5900" dirty="0"/>
              <a:t>as the mandibular and sublingual salivary gland. If </a:t>
            </a:r>
            <a:r>
              <a:rPr lang="en-US" sz="5900" dirty="0" smtClean="0"/>
              <a:t>the sialolith </a:t>
            </a:r>
            <a:r>
              <a:rPr lang="en-US" sz="5900" dirty="0"/>
              <a:t>is close to the papilla or palpable within the </a:t>
            </a:r>
            <a:r>
              <a:rPr lang="en-US" sz="5900" dirty="0" smtClean="0"/>
              <a:t>oral cavity</a:t>
            </a:r>
            <a:r>
              <a:rPr lang="en-US" sz="5900" dirty="0"/>
              <a:t>, an </a:t>
            </a:r>
            <a:r>
              <a:rPr lang="en-US" sz="5900" dirty="0" smtClean="0"/>
              <a:t>incision can </a:t>
            </a:r>
            <a:r>
              <a:rPr lang="en-US" sz="5900" dirty="0"/>
              <a:t>be made through the mucosa </a:t>
            </a:r>
            <a:r>
              <a:rPr lang="en-US" sz="5900" dirty="0" smtClean="0"/>
              <a:t>directly over </a:t>
            </a:r>
            <a:r>
              <a:rPr lang="en-US" sz="5900" dirty="0"/>
              <a:t>the stone. The incision is left to heal by second intention</a:t>
            </a:r>
            <a:r>
              <a:rPr lang="en-US" sz="5900" dirty="0" smtClean="0"/>
              <a:t>.</a:t>
            </a:r>
          </a:p>
          <a:p>
            <a:pPr marL="0" indent="0" algn="just">
              <a:lnSpc>
                <a:spcPct val="120000"/>
              </a:lnSpc>
              <a:buNone/>
            </a:pPr>
            <a:endParaRPr lang="en-US" sz="5900" dirty="0"/>
          </a:p>
          <a:p>
            <a:pPr marL="0" indent="0" algn="just">
              <a:lnSpc>
                <a:spcPct val="120000"/>
              </a:lnSpc>
              <a:buNone/>
            </a:pPr>
            <a:r>
              <a:rPr lang="en-US" sz="5900" dirty="0" smtClean="0"/>
              <a:t>      Sialoliths </a:t>
            </a:r>
            <a:r>
              <a:rPr lang="en-US" sz="5900" dirty="0"/>
              <a:t>have also been successfully treated by </a:t>
            </a:r>
            <a:r>
              <a:rPr lang="en-US" sz="5900" dirty="0" smtClean="0"/>
              <a:t>complete ligation </a:t>
            </a:r>
            <a:r>
              <a:rPr lang="en-US" sz="5900" dirty="0"/>
              <a:t>of the duct, resection and anastomosis, and </a:t>
            </a:r>
            <a:r>
              <a:rPr lang="en-US" sz="5900" dirty="0" smtClean="0"/>
              <a:t>primary repair </a:t>
            </a:r>
            <a:r>
              <a:rPr lang="en-US" sz="5900" dirty="0"/>
              <a:t>of the affected duct. If duct dilatation is the </a:t>
            </a:r>
            <a:r>
              <a:rPr lang="en-US" sz="5900" dirty="0" smtClean="0"/>
              <a:t>primary clinical </a:t>
            </a:r>
            <a:r>
              <a:rPr lang="en-US" sz="5900" dirty="0"/>
              <a:t>sign, marsupialization of the duct into the oral </a:t>
            </a:r>
            <a:r>
              <a:rPr lang="en-US" sz="5900" dirty="0" smtClean="0"/>
              <a:t>cavity has </a:t>
            </a:r>
            <a:r>
              <a:rPr lang="en-US" sz="5900" dirty="0"/>
              <a:t>been reported as a successful </a:t>
            </a:r>
            <a:r>
              <a:rPr lang="en-US" sz="5900" dirty="0" smtClean="0"/>
              <a:t>option.</a:t>
            </a:r>
            <a:endParaRPr lang="en-US" sz="5900" dirty="0"/>
          </a:p>
        </p:txBody>
      </p:sp>
    </p:spTree>
    <p:extLst>
      <p:ext uri="{BB962C8B-B14F-4D97-AF65-F5344CB8AC3E}">
        <p14:creationId xmlns:p14="http://schemas.microsoft.com/office/powerpoint/2010/main" val="1099033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380999"/>
            <a:ext cx="4476753" cy="621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80999"/>
            <a:ext cx="4657449"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492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6600" dirty="0" smtClean="0"/>
              <a:t>THANK YOU </a:t>
            </a:r>
            <a:endParaRPr lang="en-US" sz="6600" dirty="0"/>
          </a:p>
        </p:txBody>
      </p:sp>
    </p:spTree>
    <p:extLst>
      <p:ext uri="{BB962C8B-B14F-4D97-AF65-F5344CB8AC3E}">
        <p14:creationId xmlns:p14="http://schemas.microsoft.com/office/powerpoint/2010/main" val="316369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46720"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99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667212"/>
            <a:ext cx="6583680" cy="535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26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097280"/>
            <a:ext cx="7848600" cy="5303520"/>
          </a:xfrm>
        </p:spPr>
      </p:pic>
      <p:sp>
        <p:nvSpPr>
          <p:cNvPr id="3" name="Title 2"/>
          <p:cNvSpPr>
            <a:spLocks noGrp="1"/>
          </p:cNvSpPr>
          <p:nvPr>
            <p:ph type="title"/>
          </p:nvPr>
        </p:nvSpPr>
        <p:spPr>
          <a:xfrm>
            <a:off x="533400" y="76200"/>
            <a:ext cx="8229600" cy="1143000"/>
          </a:xfrm>
        </p:spPr>
        <p:txBody>
          <a:bodyPr/>
          <a:lstStyle/>
          <a:p>
            <a:pPr algn="ctr"/>
            <a:r>
              <a:rPr lang="en-US" dirty="0" smtClean="0"/>
              <a:t>MOUTH</a:t>
            </a:r>
            <a:endParaRPr lang="en-US" dirty="0"/>
          </a:p>
        </p:txBody>
      </p:sp>
    </p:spTree>
    <p:extLst>
      <p:ext uri="{BB962C8B-B14F-4D97-AF65-F5344CB8AC3E}">
        <p14:creationId xmlns:p14="http://schemas.microsoft.com/office/powerpoint/2010/main" val="18345991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1154</TotalTime>
  <Words>2703</Words>
  <Application>Microsoft Office PowerPoint</Application>
  <PresentationFormat>On-screen Show (4:3)</PresentationFormat>
  <Paragraphs>215</Paragraphs>
  <Slides>66</Slides>
  <Notes>2</Notes>
  <HiddenSlides>0</HiddenSlides>
  <MMClips>0</MMClips>
  <ScaleCrop>false</ScaleCrop>
  <HeadingPairs>
    <vt:vector size="4" baseType="variant">
      <vt:variant>
        <vt:lpstr>Theme</vt:lpstr>
      </vt:variant>
      <vt:variant>
        <vt:i4>5</vt:i4>
      </vt:variant>
      <vt:variant>
        <vt:lpstr>Slide Titles</vt:lpstr>
      </vt:variant>
      <vt:variant>
        <vt:i4>66</vt:i4>
      </vt:variant>
    </vt:vector>
  </HeadingPairs>
  <TitlesOfParts>
    <vt:vector size="71" baseType="lpstr">
      <vt:lpstr>Concourse</vt:lpstr>
      <vt:lpstr>Office Theme</vt:lpstr>
      <vt:lpstr>1_Office Theme</vt:lpstr>
      <vt:lpstr>Clarity</vt:lpstr>
      <vt:lpstr>Spring</vt:lpstr>
      <vt:lpstr>PowerPoint Presentation</vt:lpstr>
      <vt:lpstr>Digestive System</vt:lpstr>
      <vt:lpstr>Digestive System </vt:lpstr>
      <vt:lpstr>Continue…………….</vt:lpstr>
      <vt:lpstr>Digestive system </vt:lpstr>
      <vt:lpstr>Ruminant digestive system</vt:lpstr>
      <vt:lpstr>PowerPoint Presentation</vt:lpstr>
      <vt:lpstr>PowerPoint Presentation</vt:lpstr>
      <vt:lpstr>MOUTH</vt:lpstr>
      <vt:lpstr>Salivary Glands </vt:lpstr>
      <vt:lpstr>TONGUE </vt:lpstr>
      <vt:lpstr>PowerPoint Presentation</vt:lpstr>
      <vt:lpstr>PowerPoint Presentation</vt:lpstr>
      <vt:lpstr>PowerPoint Presentation</vt:lpstr>
      <vt:lpstr>PowerPoint Presentation</vt:lpstr>
      <vt:lpstr>Physiology  </vt:lpstr>
      <vt:lpstr>Blood Supply and Innervation</vt:lpstr>
      <vt:lpstr>Nerve supply </vt:lpstr>
      <vt:lpstr>Cranial Nerves</vt:lpstr>
      <vt:lpstr>DISORDERS OF THE TONGUE</vt:lpstr>
      <vt:lpstr>1- Congenital Disorders</vt:lpstr>
      <vt:lpstr>Ankyloglossia</vt:lpstr>
      <vt:lpstr>PowerPoint Presentation</vt:lpstr>
      <vt:lpstr>PowerPoint Presentation</vt:lpstr>
      <vt:lpstr>PowerPoint Presentation</vt:lpstr>
      <vt:lpstr>PowerPoint Presentation</vt:lpstr>
      <vt:lpstr>Continue…………….</vt:lpstr>
      <vt:lpstr>PowerPoint Presentation</vt:lpstr>
      <vt:lpstr>PowerPoint Presentation</vt:lpstr>
      <vt:lpstr>PowerPoint Presentation</vt:lpstr>
      <vt:lpstr>DISORDERS OF THE TONGUE</vt:lpstr>
      <vt:lpstr>PowerPoint Presentation</vt:lpstr>
      <vt:lpstr>glossectomy</vt:lpstr>
      <vt:lpstr>Glossectomy</vt:lpstr>
      <vt:lpstr>Continue………………</vt:lpstr>
      <vt:lpstr>Continue………………</vt:lpstr>
      <vt:lpstr>PowerPoint Presentation</vt:lpstr>
      <vt:lpstr>Squamous cell carcinoma of the tongue in a 10-year-old German shepherd dog After glossectomy using electrosurgery</vt:lpstr>
      <vt:lpstr>PowerPoint Presentation</vt:lpstr>
      <vt:lpstr>PowerPoint Presentation</vt:lpstr>
      <vt:lpstr>PowerPoint Presentation</vt:lpstr>
      <vt:lpstr>Salivary Glands Affections </vt:lpstr>
      <vt:lpstr>Anatomy of salivary glands</vt:lpstr>
      <vt:lpstr>PowerPoint Presentation</vt:lpstr>
      <vt:lpstr>PHYSIOLOGY</vt:lpstr>
      <vt:lpstr>Advantages of Saliva </vt:lpstr>
      <vt:lpstr>Salivary Glands Affections</vt:lpstr>
      <vt:lpstr>Continue…………….</vt:lpstr>
      <vt:lpstr>Continue……………..</vt:lpstr>
      <vt:lpstr>PowerPoint Presentation</vt:lpstr>
      <vt:lpstr>Continue……………</vt:lpstr>
      <vt:lpstr>PowerPoint Presentation</vt:lpstr>
      <vt:lpstr>PowerPoint Presentation</vt:lpstr>
      <vt:lpstr>Signs of Salivary Mucocele</vt:lpstr>
      <vt:lpstr>Diagnosis of Salivary Mucocele</vt:lpstr>
      <vt:lpstr>Treatment of Salivary Mucocele</vt:lpstr>
      <vt:lpstr>B- Surgical treatment</vt:lpstr>
      <vt:lpstr>PowerPoint Presentation</vt:lpstr>
      <vt:lpstr>PowerPoint Presentation</vt:lpstr>
      <vt:lpstr>PowerPoint Presentation</vt:lpstr>
      <vt:lpstr>PowerPoint Presentation</vt:lpstr>
      <vt:lpstr>PowerPoint Presentation</vt:lpstr>
      <vt:lpstr>PowerPoint Presentation</vt:lpstr>
      <vt:lpstr>Treatment of Sialoliths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LOAY</dc:creator>
  <cp:lastModifiedBy>dell</cp:lastModifiedBy>
  <cp:revision>75</cp:revision>
  <dcterms:created xsi:type="dcterms:W3CDTF">2020-12-05T06:21:59Z</dcterms:created>
  <dcterms:modified xsi:type="dcterms:W3CDTF">2022-10-12T03:18:42Z</dcterms:modified>
</cp:coreProperties>
</file>